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8" r:id="rId2"/>
  </p:sldMasterIdLst>
  <p:notesMasterIdLst>
    <p:notesMasterId r:id="rId17"/>
  </p:notesMasterIdLst>
  <p:sldIdLst>
    <p:sldId id="280" r:id="rId3"/>
    <p:sldId id="281" r:id="rId4"/>
    <p:sldId id="257" r:id="rId5"/>
    <p:sldId id="282" r:id="rId6"/>
    <p:sldId id="283" r:id="rId7"/>
    <p:sldId id="264" r:id="rId8"/>
    <p:sldId id="284" r:id="rId9"/>
    <p:sldId id="285" r:id="rId10"/>
    <p:sldId id="286" r:id="rId11"/>
    <p:sldId id="265" r:id="rId12"/>
    <p:sldId id="287" r:id="rId13"/>
    <p:sldId id="288" r:id="rId14"/>
    <p:sldId id="289" r:id="rId15"/>
    <p:sldId id="290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28635"/>
    <a:srgbClr val="AA0A30"/>
    <a:srgbClr val="FF3770"/>
    <a:srgbClr val="66170A"/>
    <a:srgbClr val="B62912"/>
    <a:srgbClr val="651936"/>
    <a:srgbClr val="820019"/>
    <a:srgbClr val="E50D3B"/>
    <a:srgbClr val="5B0E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5F71A-B392-4FA7-BC67-B1436413D0A5}" type="datetimeFigureOut">
              <a:rPr lang="es-CO" smtClean="0"/>
              <a:t>27/05/2015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CE15-61C7-469F-94CD-1B8F66B3DEC8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5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4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4" y="4385735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2" y="5870578"/>
            <a:ext cx="1212173" cy="377825"/>
          </a:xfrm>
        </p:spPr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4" y="5870578"/>
            <a:ext cx="3932137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8"/>
            <a:ext cx="417516" cy="377825"/>
          </a:xfrm>
        </p:spPr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3541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83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609604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20454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35801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7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6" y="609604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2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6269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99559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35801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7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6" y="609604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1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6361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1" y="609604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1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40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9195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3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854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9" y="609602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64328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9278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3902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93279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13011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0894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03867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4307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965355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917821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6308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795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878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36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70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3800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130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3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877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236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5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1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455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9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9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328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3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70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3" y="5870578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5870578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8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48360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04355-8FBC-4291-A0C1-D75DD4605F46}" type="datetimeFigureOut">
              <a:rPr lang="es-CO" smtClean="0"/>
              <a:t>27/05/2015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681CF-8BA8-41AD-A6A7-7A280C245B2F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820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rocivil.gov.co/AIS/CircSSO/Paginas/Circulares-AGA.aspx" TargetMode="Externa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s.slideshare.net/coe82linux/procedimientos-y-normas-de-seguridad-en-operaciones-con-helicopeteros?related=1" TargetMode="Externa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rocivil.gov.co/AIS/CircSSO/Paginas/Circulares-AGA.aspx" TargetMode="Externa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salud.gov.co/Normatividad_Nuevo/Resoluci%C3%B3n%202003%20de%202014.pdf" TargetMode="External"/><Relationship Id="rId2" Type="http://schemas.openxmlformats.org/officeDocument/2006/relationships/hyperlink" Target="http://www.aerocivil.gov.co/AAeronautica/Rrglamentacion/RAC/Biblioteca%20Indice%20General/RAC%20%204%20-%20Normas%20de%20Aeronavegabilidad%20y%20Operaci%C3%B3n%20aeronaves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aerocivil.gov.co/AAeronautica/Rrglamentacion/RAC/Biblioteca%20Indice%20General/RAC%20%2010%20-%20Transporte%20sin%20Riesgo%20Mercanc%C3%ADas%20Peligrosas%20por%20v%C3%ADa%20A%C3%A9rea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ivil.gov.co/AAeronautica/Rrglamentacion/RAC/Biblioteca%20Indice%20General/RAC%20%2016%20-%20B%C3%BAsqueda%20y%20Salvamento.pdf" TargetMode="External"/><Relationship Id="rId7" Type="http://schemas.openxmlformats.org/officeDocument/2006/relationships/hyperlink" Target="http://es.slideshare.net/coe82linux/procedimientos-y-normas-de-seguridad-en-operaciones-con-helicopeteros" TargetMode="External"/><Relationship Id="rId2" Type="http://schemas.openxmlformats.org/officeDocument/2006/relationships/hyperlink" Target="http://www.aerocivil.gov.co/AAeronautica/Rrglamentacion/RAC/Biblioteca%20Indice%20General/RAC%20%2014%20-%20Aer%C3%B3dromos,%20Aeropuertos%20y%20Helipuertos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aerocivil.gov.co/AIS/CircSSO/Documents/CI%20027%20-%20V3.pdf" TargetMode="External"/><Relationship Id="rId5" Type="http://schemas.openxmlformats.org/officeDocument/2006/relationships/hyperlink" Target="http://www.minsalud.gov.co/Documentos%20y%20Publicaciones/Guias%20Medicas%20de%20Atencion%20Prehospitalaria.pdf" TargetMode="External"/><Relationship Id="rId4" Type="http://schemas.openxmlformats.org/officeDocument/2006/relationships/hyperlink" Target="http://www.medigraphic.com/pdfs/medcri/ti-2007/ti074h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salud.gov.co/.../Resoluci&#243;n%202003%20de%202014.pdf" TargetMode="Externa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ivil.gov.co/AAeronautica/Rrglamentacion/RAC/Biblioteca%20Indice%20General/RAC%20%204%20-%20Normas%20de%20Aeronavegabilidad%20y%20Operaci%C3%B3n%20aeronaves.pdf" TargetMode="External"/><Relationship Id="rId2" Type="http://schemas.openxmlformats.org/officeDocument/2006/relationships/hyperlink" Target="http://www.aerocivil.gov.co/AAeronautica/Rrglamentacion/RAC/Biblioteca%20Indice%20General/RAC%20%2016%20-%20B%C3%BAsqueda%20y%20Salvamento.pdf" TargetMode="Externa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://www.aerocivil.gov.co/AAeronautica/Rrglamentacion/RAC/Paginas/Inicio.aspx" TargetMode="External"/><Relationship Id="rId5" Type="http://schemas.openxmlformats.org/officeDocument/2006/relationships/hyperlink" Target="http://www.aerocivil.gov.co/AAeronautica/Rrglamentacion/RAC/Biblioteca%20Indice%20General/RAC%20%2010%20-%20Transporte%20sin%20Riesgo%20Mercanc%C3%ADas%20Peligrosas%20por%20v%C3%ADa%20A%C3%A9rea.pdf" TargetMode="External"/><Relationship Id="rId4" Type="http://schemas.openxmlformats.org/officeDocument/2006/relationships/hyperlink" Target="http://www.aerocivil.gov.co/AAeronautica/Rrglamentacion/RAC/Biblioteca%20Indice%20General/RAC%20%207%20-%20R%C3%A9gimen%20Sancionatorio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salud.gov.co/.../Guias%20Medicas%20de%20Atencion%20Pre" TargetMode="Externa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salud.gov.co/.../Guias%20Medicas%20de%20Atencion%20Pre" TargetMode="Externa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salud.gov.co/.../Guias%20Medicas%20de%20Atencion%20Pre" TargetMode="Externa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salud.gov.co/.../Guias%20Medicas%20de%20Atencion%20Pre" TargetMode="Externa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4921" y="1199220"/>
            <a:ext cx="4420313" cy="1939379"/>
          </a:xfrm>
          <a:prstGeom prst="rect">
            <a:avLst/>
          </a:prstGeom>
          <a:noFill/>
        </p:spPr>
        <p:txBody>
          <a:bodyPr wrap="none" lIns="68580" tIns="34291" rIns="68580" bIns="34291">
            <a:spAutoFit/>
          </a:bodyPr>
          <a:lstStyle/>
          <a:p>
            <a:pPr algn="ctr"/>
            <a:r>
              <a:rPr lang="en-US" sz="4051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MANUAL DE CURSO</a:t>
            </a:r>
          </a:p>
          <a:p>
            <a:pPr algn="ctr"/>
            <a:endParaRPr lang="en-US" sz="4051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4051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TRASLADO AEREO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2429" y="4373183"/>
            <a:ext cx="3908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DANIEL ALEJANDRO BETANCUR BEDOYA</a:t>
            </a:r>
          </a:p>
          <a:p>
            <a:r>
              <a:rPr lang="es-CO" dirty="0"/>
              <a:t>ISABEL PULGARIN GAVIRIA</a:t>
            </a:r>
          </a:p>
          <a:p>
            <a:r>
              <a:rPr lang="es-CO" dirty="0"/>
              <a:t>LAURA CRISTINA VILLA HENAO</a:t>
            </a:r>
          </a:p>
        </p:txBody>
      </p:sp>
    </p:spTree>
    <p:extLst>
      <p:ext uri="{BB962C8B-B14F-4D97-AF65-F5344CB8AC3E}">
        <p14:creationId xmlns:p14="http://schemas.microsoft.com/office/powerpoint/2010/main" val="6970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54564" y="540915"/>
            <a:ext cx="4732987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CONOCIMIENTOS DE AERONAVES, Y PROTOCOLOS DE SEGURIDAD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30" y="1936765"/>
            <a:ext cx="4729166" cy="2493474"/>
          </a:xfrm>
          <a:prstGeom prst="roundRect">
            <a:avLst/>
          </a:prstGeom>
          <a:solidFill>
            <a:srgbClr val="FC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TIPOS DE AERONAVES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Aeronaves de ala fija y ala rotatoria</a:t>
            </a:r>
          </a:p>
          <a:p>
            <a:pPr algn="ctr"/>
            <a:r>
              <a:rPr lang="es-CO" dirty="0"/>
              <a:t>Aeronaves presurizadas y no presurizadas</a:t>
            </a:r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761415" y="540915"/>
            <a:ext cx="1864217" cy="100455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930" y="5009882"/>
            <a:ext cx="4729166" cy="122349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CO" sz="1600" dirty="0"/>
              <a:t>Reconocerá los protocolos que se deben utilizar al momento de trabajar con los diferentes tipos de aeronaves</a:t>
            </a:r>
            <a:r>
              <a:rPr lang="es-CO" sz="1351" dirty="0"/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666703" y="1936765"/>
            <a:ext cx="2958929" cy="1354614"/>
          </a:xfrm>
          <a:prstGeom prst="roundRect">
            <a:avLst/>
          </a:prstGeom>
          <a:solidFill>
            <a:srgbClr val="E50D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RECURSOS</a:t>
            </a:r>
          </a:p>
          <a:p>
            <a:r>
              <a:rPr lang="es-CO" sz="1400" dirty="0"/>
              <a:t>RAC PART4</a:t>
            </a:r>
          </a:p>
          <a:p>
            <a:r>
              <a:rPr lang="es-CO" sz="1400" dirty="0"/>
              <a:t>Sección 7</a:t>
            </a:r>
          </a:p>
          <a:p>
            <a:r>
              <a:rPr lang="es-CO" sz="1400" dirty="0"/>
              <a:t>NORMAS DE AERONAVEGABILIDAD PARA AERONAVES DE AMBULANCIA AÉREA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81191" y="3453968"/>
            <a:ext cx="2958928" cy="1369995"/>
          </a:xfrm>
          <a:prstGeom prst="roundRect">
            <a:avLst/>
          </a:prstGeom>
          <a:solidFill>
            <a:srgbClr val="B629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OBJETIVOS</a:t>
            </a:r>
          </a:p>
          <a:p>
            <a:pPr lvl="0" algn="ctr"/>
            <a:r>
              <a:rPr lang="es-CO" sz="1600" dirty="0"/>
              <a:t>El estudiante sabrá diferenciar los tipos de aeronaves entre los de ala rotatoria y ala fija.</a:t>
            </a:r>
          </a:p>
          <a:p>
            <a:pPr algn="ctr"/>
            <a:endParaRPr lang="es-CO" sz="1351" dirty="0"/>
          </a:p>
        </p:txBody>
      </p:sp>
      <p:sp>
        <p:nvSpPr>
          <p:cNvPr id="19" name="Rounded Rectangle 18"/>
          <p:cNvSpPr/>
          <p:nvPr/>
        </p:nvSpPr>
        <p:spPr>
          <a:xfrm>
            <a:off x="5666703" y="4986552"/>
            <a:ext cx="2987904" cy="12001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REFERENCIAS</a:t>
            </a:r>
          </a:p>
          <a:p>
            <a:pPr algn="ctr"/>
            <a:r>
              <a:rPr lang="es-MX" sz="1400" u="sng" dirty="0">
                <a:hlinkClick r:id="rId2"/>
              </a:rPr>
              <a:t>http://www.aerocivil.gov.co/AIS/CircSSO/Paginas/Circulares-AGA.aspx</a:t>
            </a:r>
            <a:endParaRPr lang="es-CO" sz="1400" dirty="0"/>
          </a:p>
          <a:p>
            <a:pPr algn="ctr"/>
            <a:endParaRPr lang="es-CO" sz="1351" dirty="0"/>
          </a:p>
        </p:txBody>
      </p:sp>
      <p:sp>
        <p:nvSpPr>
          <p:cNvPr id="9" name="Rounded Rectangle 8"/>
          <p:cNvSpPr/>
          <p:nvPr/>
        </p:nvSpPr>
        <p:spPr>
          <a:xfrm>
            <a:off x="576930" y="540915"/>
            <a:ext cx="1277634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</a:t>
            </a:r>
          </a:p>
          <a:p>
            <a:pPr algn="ctr"/>
            <a:r>
              <a:rPr lang="es-CO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297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54564" y="540915"/>
            <a:ext cx="4732987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CONOCIMIENTOS DE AERONAVES, Y PROTOCOLOS DE SEGURIDAD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30" y="1936765"/>
            <a:ext cx="4729166" cy="2493474"/>
          </a:xfrm>
          <a:prstGeom prst="roundRect">
            <a:avLst/>
          </a:prstGeom>
          <a:solidFill>
            <a:srgbClr val="FC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PROTOCOLOS DE SEGURIDAD EN TIERRA Y EN VUELO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Medidas de seguridad para ingresar a las aeronaves, embarque y desembarque</a:t>
            </a:r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761415" y="540915"/>
            <a:ext cx="1864217" cy="100455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930" y="5009882"/>
            <a:ext cx="4729166" cy="122349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CO" sz="1600" dirty="0"/>
              <a:t>Reconocerá los protocolos que se deben utilizar al momento de trabajar con los diferentes tipos de aeronaves</a:t>
            </a:r>
            <a:r>
              <a:rPr lang="es-CO" sz="1351" dirty="0"/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666703" y="1936765"/>
            <a:ext cx="2958929" cy="1354614"/>
          </a:xfrm>
          <a:prstGeom prst="roundRect">
            <a:avLst/>
          </a:prstGeom>
          <a:solidFill>
            <a:srgbClr val="E50D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RERECURSOS</a:t>
            </a:r>
          </a:p>
          <a:p>
            <a:r>
              <a:rPr lang="es-CO" sz="1400" dirty="0"/>
              <a:t>Circular 027 Aero civil</a:t>
            </a:r>
          </a:p>
          <a:p>
            <a:r>
              <a:rPr lang="es-CO" sz="1400" dirty="0"/>
              <a:t> </a:t>
            </a:r>
          </a:p>
          <a:p>
            <a:r>
              <a:rPr lang="es-CO" sz="1400" dirty="0"/>
              <a:t>Plan operaciones aeroportuarias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66704" y="3372673"/>
            <a:ext cx="2958928" cy="1369995"/>
          </a:xfrm>
          <a:prstGeom prst="roundRect">
            <a:avLst/>
          </a:prstGeom>
          <a:solidFill>
            <a:srgbClr val="B629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OBJETIVOS</a:t>
            </a:r>
          </a:p>
          <a:p>
            <a:pPr algn="ctr"/>
            <a:r>
              <a:rPr lang="es-CO" sz="1600" dirty="0"/>
              <a:t>El estudiante conocerá las medidas de seguridad para ingresar a las aeronaves, embarque y desembarque</a:t>
            </a:r>
            <a:endParaRPr lang="es-CO" sz="1351" dirty="0"/>
          </a:p>
        </p:txBody>
      </p:sp>
      <p:sp>
        <p:nvSpPr>
          <p:cNvPr id="19" name="Rounded Rectangle 18"/>
          <p:cNvSpPr/>
          <p:nvPr/>
        </p:nvSpPr>
        <p:spPr>
          <a:xfrm>
            <a:off x="5666703" y="4823963"/>
            <a:ext cx="2987904" cy="1362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REFERENCIAS</a:t>
            </a:r>
          </a:p>
          <a:p>
            <a:pPr algn="ctr"/>
            <a:r>
              <a:rPr lang="es-MX" sz="1400" u="sng" dirty="0">
                <a:hlinkClick r:id="rId2"/>
              </a:rPr>
              <a:t>http://es.slideshare.net/coe82linux/procedimientos-y-normas-de-seguridad-en-operaciones-con-helicopeteros?related=1</a:t>
            </a:r>
            <a:r>
              <a:rPr lang="es-MX" sz="1400" dirty="0"/>
              <a:t> </a:t>
            </a:r>
            <a:endParaRPr lang="es-CO" sz="1400" dirty="0"/>
          </a:p>
          <a:p>
            <a:pPr algn="ctr"/>
            <a:endParaRPr lang="es-CO" sz="1351" dirty="0"/>
          </a:p>
        </p:txBody>
      </p:sp>
      <p:sp>
        <p:nvSpPr>
          <p:cNvPr id="9" name="Rounded Rectangle 8"/>
          <p:cNvSpPr/>
          <p:nvPr/>
        </p:nvSpPr>
        <p:spPr>
          <a:xfrm>
            <a:off x="576930" y="540915"/>
            <a:ext cx="1277634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</a:t>
            </a:r>
          </a:p>
          <a:p>
            <a:pPr algn="ctr"/>
            <a:r>
              <a:rPr lang="es-CO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226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54564" y="540915"/>
            <a:ext cx="4732987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CONOCIMIENTOS DE AERONAVES, Y PROTOCOLOS DE SEGURIDAD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30" y="1936765"/>
            <a:ext cx="4729166" cy="2493474"/>
          </a:xfrm>
          <a:prstGeom prst="roundRect">
            <a:avLst/>
          </a:prstGeom>
          <a:solidFill>
            <a:srgbClr val="FC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SIMULACION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Practica  de protocolo de seguridad, conocimiento de aeronaves, embarque y desembarque del paciente.</a:t>
            </a:r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761415" y="540915"/>
            <a:ext cx="1864217" cy="100455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 smtClean="0"/>
              <a:t>10 HORAS</a:t>
            </a:r>
            <a:endParaRPr lang="es-CO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576930" y="5009882"/>
            <a:ext cx="4729166" cy="1223492"/>
          </a:xfrm>
          <a:prstGeom prst="roundRect">
            <a:avLst/>
          </a:prstGeom>
          <a:solidFill>
            <a:srgbClr val="FF37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CO" sz="1600" dirty="0"/>
              <a:t>Reconocerá los protocolos que se deben utilizar al momento de trabajar con los diferentes tipos de aeronaves</a:t>
            </a:r>
            <a:r>
              <a:rPr lang="es-CO" sz="1351" dirty="0"/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666703" y="1936765"/>
            <a:ext cx="2958929" cy="1354614"/>
          </a:xfrm>
          <a:prstGeom prst="roundRect">
            <a:avLst/>
          </a:prstGeom>
          <a:solidFill>
            <a:srgbClr val="E50D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RECURSOS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 Aeronaves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81191" y="3453968"/>
            <a:ext cx="2958928" cy="1369995"/>
          </a:xfrm>
          <a:prstGeom prst="roundRect">
            <a:avLst/>
          </a:prstGeom>
          <a:solidFill>
            <a:srgbClr val="B629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OBJETIVOS</a:t>
            </a:r>
          </a:p>
          <a:p>
            <a:pPr lvl="0"/>
            <a:r>
              <a:rPr lang="es-CO" sz="1600" dirty="0"/>
              <a:t>El estudiante sabrá utilizar en forma adecuada el helicóptero de simulación y sus equipos. </a:t>
            </a:r>
          </a:p>
          <a:p>
            <a:pPr algn="ctr"/>
            <a:endParaRPr lang="es-CO" sz="1351" dirty="0"/>
          </a:p>
        </p:txBody>
      </p:sp>
      <p:sp>
        <p:nvSpPr>
          <p:cNvPr id="19" name="Rounded Rectangle 18"/>
          <p:cNvSpPr/>
          <p:nvPr/>
        </p:nvSpPr>
        <p:spPr>
          <a:xfrm>
            <a:off x="5666703" y="4986552"/>
            <a:ext cx="2987904" cy="12001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REFERENCIAS</a:t>
            </a:r>
          </a:p>
          <a:p>
            <a:pPr algn="ctr"/>
            <a:r>
              <a:rPr lang="es-MX" sz="1400" u="sng" dirty="0">
                <a:hlinkClick r:id="rId2"/>
              </a:rPr>
              <a:t>http://www.aerocivil.gov.co/AIS/CircSSO/Paginas/Circulares-AGA.aspx</a:t>
            </a:r>
            <a:endParaRPr lang="es-CO" sz="1400" dirty="0"/>
          </a:p>
          <a:p>
            <a:pPr algn="ctr"/>
            <a:endParaRPr lang="es-CO" sz="1351" dirty="0"/>
          </a:p>
        </p:txBody>
      </p:sp>
      <p:sp>
        <p:nvSpPr>
          <p:cNvPr id="9" name="Rounded Rectangle 8"/>
          <p:cNvSpPr/>
          <p:nvPr/>
        </p:nvSpPr>
        <p:spPr>
          <a:xfrm>
            <a:off x="576930" y="540915"/>
            <a:ext cx="1277634" cy="1004552"/>
          </a:xfrm>
          <a:prstGeom prst="roundRect">
            <a:avLst/>
          </a:prstGeom>
          <a:solidFill>
            <a:srgbClr val="AA0A30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</a:t>
            </a:r>
          </a:p>
          <a:p>
            <a:pPr algn="ctr"/>
            <a:r>
              <a:rPr lang="es-CO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2101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90394"/>
            <a:ext cx="7611776" cy="579548"/>
          </a:xfrm>
        </p:spPr>
        <p:txBody>
          <a:bodyPr>
            <a:noAutofit/>
          </a:bodyPr>
          <a:lstStyle/>
          <a:p>
            <a:pPr algn="ctr"/>
            <a:r>
              <a:rPr lang="es-CO" sz="4051" dirty="0" smtClean="0">
                <a:latin typeface="+mn-lt"/>
              </a:rPr>
              <a:t>BIBLIOGRAFÍA</a:t>
            </a:r>
            <a:endParaRPr lang="es-CO" sz="405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1249252"/>
            <a:ext cx="8178888" cy="5022760"/>
          </a:xfrm>
        </p:spPr>
        <p:txBody>
          <a:bodyPr>
            <a:noAutofit/>
          </a:bodyPr>
          <a:lstStyle/>
          <a:p>
            <a:r>
              <a:rPr lang="es-CO" sz="1300" dirty="0" smtClean="0"/>
              <a:t>1. A</a:t>
            </a:r>
            <a:r>
              <a:rPr lang="en-US" sz="1300" dirty="0" smtClean="0"/>
              <a:t>erocivil</a:t>
            </a:r>
            <a:r>
              <a:rPr lang="en-US" sz="1300" dirty="0"/>
              <a:t>. aerocivil.gov.co. [Online].; 2015 [cited 2015 03 15. Available from: </a:t>
            </a:r>
            <a:r>
              <a:rPr lang="en-US" sz="1300" u="sng" dirty="0">
                <a:hlinkClick r:id="rId2"/>
              </a:rPr>
              <a:t>http://www.aerocivil.gov.co/AAeronautica/Rrglamentacion/RAC/Biblioteca%20Indice%20General/RAC%20%204%20-%20Normas%20de%20Aeronavegabilidad%20y%20Operaci%C3%B3n%20aeronaves.pdf</a:t>
            </a:r>
            <a:r>
              <a:rPr lang="en-US" sz="1300" dirty="0" smtClean="0"/>
              <a:t>.</a:t>
            </a:r>
          </a:p>
          <a:p>
            <a:r>
              <a:rPr lang="en-US" sz="1300" dirty="0" smtClean="0"/>
              <a:t>2. </a:t>
            </a:r>
            <a:r>
              <a:rPr lang="es-CO" sz="1300" dirty="0"/>
              <a:t>Bedoya DDC. PROTOCOLO DE EVACUACIÓN Y TRANSPORTE AEROMEDICO DIRIGIDO A LOS HOSPITALES DEL DEPARTAMENTO DE ANTIOQUIA. 2011. de este trabajo de grado se saca la historia del traslado </a:t>
            </a:r>
            <a:r>
              <a:rPr lang="es-CO" sz="1300" dirty="0" smtClean="0"/>
              <a:t>Aero médico.</a:t>
            </a:r>
          </a:p>
          <a:p>
            <a:r>
              <a:rPr lang="es-CO" sz="1300" dirty="0" smtClean="0"/>
              <a:t>3. </a:t>
            </a:r>
            <a:r>
              <a:rPr lang="es-CO" sz="1300" dirty="0"/>
              <a:t>ministerio de salud y proteccion social. min salud. </a:t>
            </a:r>
            <a:r>
              <a:rPr lang="en-US" sz="1300" dirty="0"/>
              <a:t>[Online].; 2013 [cited 2015 04 01. Available from: </a:t>
            </a:r>
            <a:r>
              <a:rPr lang="en-US" sz="1300" u="sng" dirty="0">
                <a:hlinkClick r:id="rId3"/>
              </a:rPr>
              <a:t>https://www.minsalud.gov.co/Normatividad_Nuevo/Resoluci%C3%B3n%202003%20de%202014.pdf</a:t>
            </a:r>
            <a:r>
              <a:rPr lang="en-US" sz="1300" dirty="0" smtClean="0"/>
              <a:t>.</a:t>
            </a:r>
          </a:p>
          <a:p>
            <a:r>
              <a:rPr lang="en-US" sz="1300" dirty="0" smtClean="0"/>
              <a:t>4. </a:t>
            </a:r>
            <a:r>
              <a:rPr lang="es-CO" sz="1300" dirty="0"/>
              <a:t>Unidad administrativa especial de aeronautica civil gdtygdna. aerocivil.gov.co. [Online].; 2015 [cited 2015 04 01. </a:t>
            </a:r>
            <a:r>
              <a:rPr lang="en-US" sz="1300" dirty="0"/>
              <a:t>Available from: </a:t>
            </a:r>
            <a:r>
              <a:rPr lang="en-US" sz="1300" u="sng" dirty="0">
                <a:hlinkClick r:id="rId2"/>
              </a:rPr>
              <a:t>http://www.aerocivil.gov.co/AAeronautica/Rrglamentacion/RAC/Biblioteca%20Indice%20General/RAC%20%204%20-%20Normas%20de%20Aeronavegabilidad%20y%20Operaci%C3%B3n%20aeronaves.pdf</a:t>
            </a:r>
            <a:r>
              <a:rPr lang="en-US" sz="1300" dirty="0" smtClean="0"/>
              <a:t>.</a:t>
            </a:r>
          </a:p>
          <a:p>
            <a:r>
              <a:rPr lang="en-US" sz="1300" dirty="0" smtClean="0"/>
              <a:t>5. </a:t>
            </a:r>
            <a:r>
              <a:rPr lang="es-CO" sz="1300" dirty="0"/>
              <a:t>Unidad administrativa especial de aeronautica civil gdtygdna. aerocivil.gov.vo. [Online].; 2015 [cited 2015 04 01. </a:t>
            </a:r>
            <a:r>
              <a:rPr lang="en-US" sz="1300" dirty="0"/>
              <a:t>Available from: </a:t>
            </a:r>
            <a:r>
              <a:rPr lang="en-US" sz="1300" u="sng" dirty="0">
                <a:hlinkClick r:id="rId4"/>
              </a:rPr>
              <a:t>http://www.aerocivil.gov.co/AAeronautica/Rrglamentacion/RAC/Biblioteca%20Indice%20General/RAC%20%2010%20-%20Transporte%20sin%20Riesgo%20Mercanc%C3%ADas%20Peligrosas%20por%20v%C3%ADa%20A%C3%A9rea.pdf</a:t>
            </a:r>
            <a:r>
              <a:rPr lang="en-US" sz="1300" dirty="0" smtClean="0"/>
              <a:t>.</a:t>
            </a:r>
          </a:p>
          <a:p>
            <a:r>
              <a:rPr lang="en-US" sz="1300" dirty="0" smtClean="0"/>
              <a:t>6. </a:t>
            </a:r>
            <a:r>
              <a:rPr lang="es-CO" sz="1300" dirty="0"/>
              <a:t>Unidad administrativa especial de aeronautica civil gdtygdna. aericivil.gov.co. [Online].; 2015 [cited 2015 04 01. </a:t>
            </a:r>
            <a:r>
              <a:rPr lang="en-US" sz="1300" dirty="0"/>
              <a:t>Available from: </a:t>
            </a:r>
            <a:r>
              <a:rPr lang="en-US" sz="1300" u="sng" dirty="0">
                <a:hlinkClick r:id="rId4"/>
              </a:rPr>
              <a:t>http://www.aerocivil.gov.co/AAeronautica/Rrglamentacion/RAC/Biblioteca%20Indice%20General/RAC%20%2010%20-%</a:t>
            </a:r>
            <a:r>
              <a:rPr lang="en-US" sz="1300" u="sng" dirty="0" smtClean="0">
                <a:hlinkClick r:id="rId4"/>
              </a:rPr>
              <a:t>20Transporte%20sin%20Riesgo%20Mercanc%C3%ADas%20Peligrosas%20por%20v%C3%ADa%20A%C3%A9rea.pdf</a:t>
            </a:r>
            <a:r>
              <a:rPr lang="en-US" sz="1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913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80546"/>
            <a:ext cx="7611776" cy="579548"/>
          </a:xfrm>
        </p:spPr>
        <p:txBody>
          <a:bodyPr>
            <a:noAutofit/>
          </a:bodyPr>
          <a:lstStyle/>
          <a:p>
            <a:pPr algn="ctr"/>
            <a:r>
              <a:rPr lang="es-CO" sz="4051" dirty="0" smtClean="0">
                <a:latin typeface="+mn-lt"/>
              </a:rPr>
              <a:t>BIBLIOGRAFÍA</a:t>
            </a:r>
            <a:endParaRPr lang="es-CO" sz="405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1378041"/>
            <a:ext cx="8178888" cy="5022760"/>
          </a:xfrm>
        </p:spPr>
        <p:txBody>
          <a:bodyPr>
            <a:noAutofit/>
          </a:bodyPr>
          <a:lstStyle/>
          <a:p>
            <a:r>
              <a:rPr lang="en-US" sz="1400" dirty="0"/>
              <a:t>7. </a:t>
            </a:r>
            <a:r>
              <a:rPr lang="es-CO" sz="1400" dirty="0"/>
              <a:t>Unidad administrativa especial de aeronautica civil </a:t>
            </a:r>
            <a:r>
              <a:rPr lang="es-CO" sz="1400"/>
              <a:t>gdtygdna</a:t>
            </a:r>
            <a:r>
              <a:rPr lang="es-CO" sz="1400" dirty="0"/>
              <a:t>. aerocivil.gov.vo. [Online].; 2015 [cited 2015 04 01. </a:t>
            </a:r>
            <a:r>
              <a:rPr lang="en-US" sz="1400" dirty="0"/>
              <a:t>Available from: </a:t>
            </a:r>
            <a:r>
              <a:rPr lang="en-US" sz="1400" u="sng" dirty="0">
                <a:hlinkClick r:id="rId2"/>
              </a:rPr>
              <a:t>http://www.aerocivil.gov.co/AAeronautica/Rrglamentacion/RAC/Biblioteca%20Indice%20General/RAC%20%2014%20-%20Aer%C3%B3dromos,%20Aeropuertos%20y%20Helipuertos.pdf</a:t>
            </a:r>
            <a:r>
              <a:rPr lang="en-US" sz="1400" dirty="0"/>
              <a:t>.</a:t>
            </a:r>
          </a:p>
          <a:p>
            <a:r>
              <a:rPr lang="en-US" sz="1400" dirty="0"/>
              <a:t>8. </a:t>
            </a:r>
            <a:r>
              <a:rPr lang="es-CO" sz="1400" dirty="0"/>
              <a:t>Unidad administrativa especial de aeronautica civil gdtygdna. aerocivil.gov.co. [Online].; 2015 [cited 2015 04 01. </a:t>
            </a:r>
            <a:r>
              <a:rPr lang="en-US" sz="1400"/>
              <a:t>Available from: </a:t>
            </a:r>
            <a:r>
              <a:rPr lang="en-US" sz="1400" u="sng">
                <a:hlinkClick r:id="rId3"/>
              </a:rPr>
              <a:t>http://www.aerocivil.gov.co/AAeronautica/Rrglamentacion/RAC/Biblioteca%20Indice%20General/RAC%20%2016%20-%20B%C3%BAsqueda%20y%20Salvamento.pdf</a:t>
            </a:r>
            <a:r>
              <a:rPr lang="en-US" sz="1400"/>
              <a:t>.</a:t>
            </a:r>
            <a:endParaRPr lang="es-CO" sz="1400"/>
          </a:p>
          <a:p>
            <a:r>
              <a:rPr lang="es-CO" sz="1400" dirty="0" smtClean="0"/>
              <a:t>9. </a:t>
            </a:r>
            <a:r>
              <a:rPr lang="en-US" sz="1400" dirty="0"/>
              <a:t>Dr. </a:t>
            </a:r>
            <a:r>
              <a:rPr lang="en-US" sz="1400"/>
              <a:t>Noé</a:t>
            </a:r>
            <a:r>
              <a:rPr lang="en-US" sz="1400" dirty="0"/>
              <a:t> Mariano Hernández DCERO. medigraphic.com. [Online].; 2007 [cited 2015 </a:t>
            </a:r>
            <a:r>
              <a:rPr lang="en-US" sz="1400" dirty="0" smtClean="0"/>
              <a:t>Abril </a:t>
            </a:r>
            <a:r>
              <a:rPr lang="en-US" sz="1400" dirty="0"/>
              <a:t>1. Available from: </a:t>
            </a:r>
            <a:r>
              <a:rPr lang="en-US" sz="1400" u="sng" dirty="0">
                <a:hlinkClick r:id="rId4"/>
              </a:rPr>
              <a:t>http://www.medigraphic.com/pdfs/medcri/ti-2007/ti074h.pdf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10. </a:t>
            </a:r>
            <a:r>
              <a:rPr lang="en-US" sz="1400" dirty="0"/>
              <a:t>Adriana Correa Arango AGÁLAMC. minsalud.gov.co. [Online].; 2013 [cited 2015 04 01. Available from: </a:t>
            </a:r>
            <a:r>
              <a:rPr lang="en-US" sz="1400" u="sng" dirty="0">
                <a:hlinkClick r:id="rId5"/>
              </a:rPr>
              <a:t>http://www.minsalud.gov.co/Documentos%20y%20Publicaciones/Guias%20Medicas%20de%20Atencion%20Prehospitalaria.pdf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11. </a:t>
            </a:r>
            <a:r>
              <a:rPr lang="en-US" sz="1400" dirty="0"/>
              <a:t>aeroportuaria Uaedacygds. aerocivil.gov.vo. [Online].; 2015 [cited 2015 04 01. Available from: </a:t>
            </a:r>
            <a:r>
              <a:rPr lang="en-US" sz="1400" u="sng" dirty="0">
                <a:hlinkClick r:id="rId6"/>
              </a:rPr>
              <a:t>http://www.aerocivil.gov.co/AIS/CircSSO/Documents/CI%20027%20-%20V3.pdf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12. </a:t>
            </a:r>
            <a:r>
              <a:rPr lang="en-US" sz="1400" dirty="0"/>
              <a:t>gestion-cotroller JDCFDd. slideshare.com. [Online].; 2015 [cited 2015 04 01. Available from: </a:t>
            </a:r>
            <a:r>
              <a:rPr lang="en-US" sz="1400" u="sng" dirty="0">
                <a:hlinkClick r:id="rId7"/>
              </a:rPr>
              <a:t>http://es.slideshare.net/coe82linux/procedimientos-y-normas-de-seguridad-en-operaciones-con-helicopeteros</a:t>
            </a:r>
            <a:r>
              <a:rPr lang="en-US" sz="1400" dirty="0"/>
              <a:t>.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0442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80546"/>
            <a:ext cx="7611776" cy="579548"/>
          </a:xfrm>
        </p:spPr>
        <p:txBody>
          <a:bodyPr>
            <a:noAutofit/>
          </a:bodyPr>
          <a:lstStyle/>
          <a:p>
            <a:pPr algn="ctr"/>
            <a:r>
              <a:rPr lang="es-CO" sz="4051" dirty="0">
                <a:latin typeface="+mn-lt"/>
              </a:rPr>
              <a:t>índice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1468193"/>
            <a:ext cx="8178888" cy="5022760"/>
          </a:xfrm>
        </p:spPr>
        <p:txBody>
          <a:bodyPr>
            <a:noAutofit/>
          </a:bodyPr>
          <a:lstStyle/>
          <a:p>
            <a:r>
              <a:rPr lang="es-CO" sz="1200" dirty="0"/>
              <a:t>PORTADA ……………………………………………………………………………………………………………………………………………………………………..1</a:t>
            </a:r>
          </a:p>
          <a:p>
            <a:r>
              <a:rPr lang="es-CO" sz="1200" dirty="0"/>
              <a:t>INDICE………………………………………….……………………………………………………………………………………………………………………………….2                                                                                                                                </a:t>
            </a:r>
          </a:p>
          <a:p>
            <a:r>
              <a:rPr lang="es-CO" sz="1200" dirty="0"/>
              <a:t>UNIDAD 1 INTRODUCCION AL TRASLADO AEREO..</a:t>
            </a:r>
          </a:p>
          <a:p>
            <a:r>
              <a:rPr lang="es-CO" sz="1200" dirty="0"/>
              <a:t>1.1 HISTORIA DEL TRASLADO AEREO……………………………………………………………………………………………………………………………..3</a:t>
            </a:r>
          </a:p>
          <a:p>
            <a:r>
              <a:rPr lang="es-CO" sz="1200" dirty="0"/>
              <a:t>1.2 CONOCIMIENTO DE LA RESOLUCION 2003 DE 2014…………………………………………………………………………………………………4</a:t>
            </a:r>
          </a:p>
          <a:p>
            <a:r>
              <a:rPr lang="es-CO" sz="1200" dirty="0"/>
              <a:t>1.3 RAC (reglamento aeronáutico de Colombia) ……………………………………………………………………………………………………………5 </a:t>
            </a:r>
          </a:p>
          <a:p>
            <a:r>
              <a:rPr lang="es-CO" sz="1200" dirty="0"/>
              <a:t>UNIDAD 2 EL PACIENTE</a:t>
            </a:r>
          </a:p>
          <a:p>
            <a:r>
              <a:rPr lang="es-CO" sz="1200" dirty="0"/>
              <a:t>2.1 GENERALIDADES……………………………………………………………………………………………………………………………………………………...6</a:t>
            </a:r>
          </a:p>
          <a:p>
            <a:r>
              <a:rPr lang="es-CO" sz="1200" dirty="0"/>
              <a:t>2.2 FISIOLOGIA DEL VUELO ……………………………………………………………………………………………………………………………………………7</a:t>
            </a:r>
          </a:p>
          <a:p>
            <a:r>
              <a:rPr lang="es-CO" sz="1200" dirty="0"/>
              <a:t>2.3 </a:t>
            </a:r>
            <a:r>
              <a:rPr lang="es-ES_tradnl" sz="1200" dirty="0"/>
              <a:t>TÉCNICAS Y PROTOCOLOS DE MANEJO DEL PACIENTE EN EL TRASLADO AÉREO</a:t>
            </a:r>
            <a:r>
              <a:rPr lang="es-CO" sz="1200" dirty="0"/>
              <a:t> ……………………………………………..……….8</a:t>
            </a:r>
          </a:p>
          <a:p>
            <a:r>
              <a:rPr lang="es-CO" sz="1200" dirty="0"/>
              <a:t>2.4 EQUIPOS MEDICOS UTILIZADO…………………………………………………………………………………………………………………………........9</a:t>
            </a:r>
          </a:p>
          <a:p>
            <a:r>
              <a:rPr lang="es-CO" sz="1200" dirty="0"/>
              <a:t>UNIDAD 3 CONOCIMIENTOS DE AERONAVES, Y PROTOCOLOS DE SEGURIDAD</a:t>
            </a:r>
          </a:p>
          <a:p>
            <a:r>
              <a:rPr lang="es-CO" sz="1200" dirty="0"/>
              <a:t>3.1 TIPOS DE AERONAVES…………………………………………………………………………………………………………………………………………….10</a:t>
            </a:r>
          </a:p>
          <a:p>
            <a:r>
              <a:rPr lang="es-CO" sz="1200" dirty="0"/>
              <a:t>3.2 PROTOCOLOS DE SEGURIDAD EN TIERRA Y EN VUELO…………………………………………………………………………………………….11</a:t>
            </a:r>
          </a:p>
          <a:p>
            <a:r>
              <a:rPr lang="es-CO" sz="1200" dirty="0"/>
              <a:t>3.3 SIMULACION…………………………………………………………………………………………………………………………………………………………..12</a:t>
            </a:r>
          </a:p>
        </p:txBody>
      </p:sp>
    </p:spTree>
    <p:extLst>
      <p:ext uri="{BB962C8B-B14F-4D97-AF65-F5344CB8AC3E}">
        <p14:creationId xmlns:p14="http://schemas.microsoft.com/office/powerpoint/2010/main" val="27274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83539" y="581966"/>
            <a:ext cx="4916512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INTRODUCCION AL TRASLADO AEREO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60234" y="2041303"/>
            <a:ext cx="4591316" cy="23246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HISTORIA DEL TRASLADO AEREO</a:t>
            </a:r>
          </a:p>
          <a:p>
            <a:pPr algn="ctr"/>
            <a:endParaRPr lang="es-CO" dirty="0"/>
          </a:p>
          <a:p>
            <a:r>
              <a:rPr lang="es-CO" dirty="0"/>
              <a:t>Como nació el traslado aéreo, donde inicio y quienes fueron sus fundadores.</a:t>
            </a:r>
          </a:p>
          <a:p>
            <a:r>
              <a:rPr lang="es-CO" dirty="0"/>
              <a:t>Historia del traslado aéreo en Colombia.</a:t>
            </a:r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941714" y="580759"/>
            <a:ext cx="1722555" cy="92727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928" y="4705421"/>
            <a:ext cx="4574623" cy="1201357"/>
          </a:xfrm>
          <a:prstGeom prst="roundRect">
            <a:avLst/>
          </a:prstGeom>
          <a:solidFill>
            <a:srgbClr val="4D50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CO" dirty="0"/>
              <a:t>COMPETENCIAS</a:t>
            </a:r>
          </a:p>
          <a:p>
            <a:r>
              <a:rPr lang="es-CO" dirty="0"/>
              <a:t>Conocerá las normas y reglamentos que rigen el traslado aéreo.</a:t>
            </a:r>
          </a:p>
          <a:p>
            <a:endParaRPr lang="es-CO" sz="1351" dirty="0"/>
          </a:p>
        </p:txBody>
      </p:sp>
      <p:sp>
        <p:nvSpPr>
          <p:cNvPr id="17" name="Rounded Rectangle 16"/>
          <p:cNvSpPr/>
          <p:nvPr/>
        </p:nvSpPr>
        <p:spPr>
          <a:xfrm>
            <a:off x="5718222" y="2021987"/>
            <a:ext cx="2946043" cy="1128109"/>
          </a:xfrm>
          <a:prstGeom prst="roundRect">
            <a:avLst/>
          </a:prstGeom>
          <a:solidFill>
            <a:srgbClr val="0B9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RECURSOS</a:t>
            </a:r>
          </a:p>
          <a:p>
            <a:r>
              <a:rPr lang="es-CO" sz="1400" dirty="0"/>
              <a:t>Libros texto sobre la historia de aviación </a:t>
            </a:r>
          </a:p>
          <a:p>
            <a:r>
              <a:rPr lang="es-CO" sz="1400" dirty="0"/>
              <a:t>presentaciones, videos, charlas.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198" y="3258359"/>
            <a:ext cx="2946043" cy="101743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algn="ctr"/>
            <a:r>
              <a:rPr lang="es-CO" sz="1400" dirty="0"/>
              <a:t>El estudiante reconocerá la historia del traslado aéreo, donde, cuando como y quien lo inicio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718222" y="4546245"/>
            <a:ext cx="2975019" cy="136053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/>
              <a:t>REFERENCIAS</a:t>
            </a:r>
          </a:p>
          <a:p>
            <a:pPr algn="ctr"/>
            <a:r>
              <a:rPr lang="es-MX" sz="1300" dirty="0"/>
              <a:t>Proyecto de grado Danny Cadavid Bedoya  protocolo de evacuación y transporte Aero médico dirigido a los hospitales del departamento de Antioquia</a:t>
            </a:r>
            <a:r>
              <a:rPr lang="es-MX" sz="1200" dirty="0"/>
              <a:t>.</a:t>
            </a:r>
            <a:endParaRPr lang="es-CO" sz="1200" dirty="0"/>
          </a:p>
          <a:p>
            <a:pPr algn="ctr"/>
            <a:endParaRPr lang="es-CO" sz="1351" dirty="0"/>
          </a:p>
        </p:txBody>
      </p:sp>
      <p:sp>
        <p:nvSpPr>
          <p:cNvPr id="2" name="Rounded Rectangle 1"/>
          <p:cNvSpPr/>
          <p:nvPr/>
        </p:nvSpPr>
        <p:spPr>
          <a:xfrm>
            <a:off x="576930" y="581966"/>
            <a:ext cx="1306611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cs typeface="Times New Roman" panose="02020603050405020304" pitchFamily="18" charset="0"/>
              </a:rPr>
              <a:t>UNIDAD 1</a:t>
            </a:r>
          </a:p>
        </p:txBody>
      </p:sp>
    </p:spTree>
    <p:extLst>
      <p:ext uri="{BB962C8B-B14F-4D97-AF65-F5344CB8AC3E}">
        <p14:creationId xmlns:p14="http://schemas.microsoft.com/office/powerpoint/2010/main" val="19260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83539" y="581966"/>
            <a:ext cx="4916512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INTRODUCCION AL TRASLADO AEREO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60234" y="2041303"/>
            <a:ext cx="4591316" cy="23246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C</a:t>
            </a:r>
            <a:r>
              <a:rPr lang="es-CO" dirty="0" smtClean="0"/>
              <a:t>onocimiento de la resolución 2003 de 2014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2.3.2.8 Transporte asistencial pág. 156</a:t>
            </a:r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941714" y="580759"/>
            <a:ext cx="1722555" cy="92727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928" y="4705421"/>
            <a:ext cx="4574623" cy="1201357"/>
          </a:xfrm>
          <a:prstGeom prst="roundRect">
            <a:avLst/>
          </a:prstGeom>
          <a:solidFill>
            <a:srgbClr val="4D50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CO" dirty="0"/>
              <a:t>COMPETENCIAS</a:t>
            </a:r>
          </a:p>
          <a:p>
            <a:r>
              <a:rPr lang="es-CO" dirty="0"/>
              <a:t>Conocerá las normas y reglamentos que rigen el traslado aéreo.</a:t>
            </a:r>
          </a:p>
          <a:p>
            <a:endParaRPr lang="es-CO" sz="1351" dirty="0"/>
          </a:p>
        </p:txBody>
      </p:sp>
      <p:sp>
        <p:nvSpPr>
          <p:cNvPr id="17" name="Rounded Rectangle 16"/>
          <p:cNvSpPr/>
          <p:nvPr/>
        </p:nvSpPr>
        <p:spPr>
          <a:xfrm>
            <a:off x="5718222" y="2021987"/>
            <a:ext cx="2946043" cy="1128109"/>
          </a:xfrm>
          <a:prstGeom prst="roundRect">
            <a:avLst/>
          </a:prstGeom>
          <a:solidFill>
            <a:srgbClr val="0B9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RECURSOS</a:t>
            </a:r>
          </a:p>
          <a:p>
            <a:r>
              <a:rPr lang="es-CO" sz="1600" dirty="0"/>
              <a:t>Resolución 2003 de 2014</a:t>
            </a:r>
          </a:p>
          <a:p>
            <a:r>
              <a:rPr lang="es-CO" sz="1600" dirty="0"/>
              <a:t>presentaciones, videos, charlas</a:t>
            </a:r>
            <a:r>
              <a:rPr lang="es-CO" sz="1400" dirty="0"/>
              <a:t>.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198" y="3258359"/>
            <a:ext cx="2946043" cy="101743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algn="ctr"/>
            <a:r>
              <a:rPr lang="es-CO" sz="1400" dirty="0"/>
              <a:t>El estudiante conocerá la resolución 2003  de 2014 y la normatividad ley 1441 del 2013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718222" y="4546245"/>
            <a:ext cx="2975019" cy="136053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REFERENCIAS</a:t>
            </a:r>
          </a:p>
          <a:p>
            <a:pPr algn="ctr"/>
            <a:r>
              <a:rPr lang="es-MX" sz="1400" u="sng" dirty="0">
                <a:hlinkClick r:id="rId2"/>
              </a:rPr>
              <a:t>https://www.minsalud.gov.co/.../Resolución%202003%20de%202014.pdf</a:t>
            </a:r>
            <a:endParaRPr lang="es-CO" sz="1400" dirty="0"/>
          </a:p>
          <a:p>
            <a:pPr algn="ctr"/>
            <a:endParaRPr lang="es-CO" sz="1351" dirty="0"/>
          </a:p>
        </p:txBody>
      </p:sp>
      <p:sp>
        <p:nvSpPr>
          <p:cNvPr id="2" name="Rounded Rectangle 1"/>
          <p:cNvSpPr/>
          <p:nvPr/>
        </p:nvSpPr>
        <p:spPr>
          <a:xfrm>
            <a:off x="576930" y="581966"/>
            <a:ext cx="1306611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cs typeface="Times New Roman" panose="02020603050405020304" pitchFamily="18" charset="0"/>
              </a:rPr>
              <a:t>UNIDAD 1</a:t>
            </a:r>
          </a:p>
        </p:txBody>
      </p:sp>
    </p:spTree>
    <p:extLst>
      <p:ext uri="{BB962C8B-B14F-4D97-AF65-F5344CB8AC3E}">
        <p14:creationId xmlns:p14="http://schemas.microsoft.com/office/powerpoint/2010/main" val="20622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83539" y="581966"/>
            <a:ext cx="4916512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INTRODUCCION AL TRASLADO AEREO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60234" y="1893195"/>
            <a:ext cx="4591316" cy="265305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TEMA</a:t>
            </a:r>
          </a:p>
          <a:p>
            <a:r>
              <a:rPr lang="es-CO" sz="1600" dirty="0"/>
              <a:t>RAC (reglamento aeronáutico de Colombia)</a:t>
            </a:r>
            <a:endParaRPr lang="es-CO" sz="1600" u="sng" dirty="0">
              <a:hlinkClick r:id="rId2"/>
            </a:endParaRPr>
          </a:p>
          <a:p>
            <a:r>
              <a:rPr lang="es-CO" sz="1600" dirty="0"/>
              <a:t>Capítulo 4</a:t>
            </a:r>
            <a:r>
              <a:rPr lang="es-CO" sz="1600" cap="all" dirty="0">
                <a:hlinkClick r:id="rId3"/>
              </a:rPr>
              <a:t>: </a:t>
            </a:r>
            <a:r>
              <a:rPr lang="es-CO" sz="1600" u="sng" dirty="0">
                <a:hlinkClick r:id="rId3"/>
              </a:rPr>
              <a:t>Normas de aeronavegabilidad y operación aeronaves</a:t>
            </a:r>
            <a:endParaRPr lang="es-CO" sz="1600" dirty="0"/>
          </a:p>
          <a:p>
            <a:r>
              <a:rPr lang="es-CO" sz="1600" dirty="0"/>
              <a:t>Capítulo 7: </a:t>
            </a:r>
            <a:r>
              <a:rPr lang="es-CO" sz="1600" u="sng" dirty="0">
                <a:hlinkClick r:id="rId4"/>
              </a:rPr>
              <a:t>Régimen sancionatorio</a:t>
            </a:r>
            <a:endParaRPr lang="es-CO" sz="1600" dirty="0"/>
          </a:p>
          <a:p>
            <a:r>
              <a:rPr lang="es-CO" sz="1600" dirty="0"/>
              <a:t>Capítulo 10:</a:t>
            </a:r>
          </a:p>
          <a:p>
            <a:r>
              <a:rPr lang="es-CO" sz="1600" u="sng" dirty="0">
                <a:hlinkClick r:id="rId5"/>
              </a:rPr>
              <a:t>Transporte sin riesgo mercancías peligrosas por vía aérea</a:t>
            </a:r>
            <a:endParaRPr lang="es-CO" sz="1600" dirty="0"/>
          </a:p>
          <a:p>
            <a:r>
              <a:rPr lang="es-CO" sz="1600" dirty="0"/>
              <a:t>Capítulo 16:</a:t>
            </a:r>
          </a:p>
          <a:p>
            <a:r>
              <a:rPr lang="es-CO" sz="1600" u="sng" dirty="0">
                <a:hlinkClick r:id="rId2"/>
              </a:rPr>
              <a:t>Búsqueda y salvamento</a:t>
            </a:r>
            <a:endParaRPr lang="es-CO" sz="1600" dirty="0"/>
          </a:p>
          <a:p>
            <a:pPr algn="ctr"/>
            <a:endParaRPr lang="es-CO" sz="1351" dirty="0"/>
          </a:p>
        </p:txBody>
      </p:sp>
      <p:sp>
        <p:nvSpPr>
          <p:cNvPr id="15" name="Rounded Rectangle 14"/>
          <p:cNvSpPr/>
          <p:nvPr/>
        </p:nvSpPr>
        <p:spPr>
          <a:xfrm>
            <a:off x="6970686" y="581966"/>
            <a:ext cx="1722555" cy="94418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928" y="4705421"/>
            <a:ext cx="4574623" cy="1201357"/>
          </a:xfrm>
          <a:prstGeom prst="roundRect">
            <a:avLst/>
          </a:prstGeom>
          <a:solidFill>
            <a:srgbClr val="4D50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CO" dirty="0"/>
              <a:t>COMPETENCIAS</a:t>
            </a:r>
          </a:p>
          <a:p>
            <a:r>
              <a:rPr lang="es-CO" dirty="0"/>
              <a:t>Conocerá las normas y reglamentos que rigen el traslado aéreo.</a:t>
            </a:r>
          </a:p>
          <a:p>
            <a:endParaRPr lang="es-CO" sz="1351" dirty="0"/>
          </a:p>
        </p:txBody>
      </p:sp>
      <p:sp>
        <p:nvSpPr>
          <p:cNvPr id="17" name="Rounded Rectangle 16"/>
          <p:cNvSpPr/>
          <p:nvPr/>
        </p:nvSpPr>
        <p:spPr>
          <a:xfrm>
            <a:off x="5718222" y="2021986"/>
            <a:ext cx="2946043" cy="965915"/>
          </a:xfrm>
          <a:prstGeom prst="roundRect">
            <a:avLst/>
          </a:prstGeom>
          <a:solidFill>
            <a:srgbClr val="0B9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600" dirty="0"/>
          </a:p>
          <a:p>
            <a:pPr algn="ctr"/>
            <a:r>
              <a:rPr lang="es-CO" sz="1600" dirty="0"/>
              <a:t>RECURSOS</a:t>
            </a:r>
          </a:p>
          <a:p>
            <a:r>
              <a:rPr lang="es-CO" sz="1600" dirty="0"/>
              <a:t>RAC</a:t>
            </a:r>
          </a:p>
          <a:p>
            <a:r>
              <a:rPr lang="es-CO" sz="1600" dirty="0"/>
              <a:t>Reglamento aeronáutico de Colombia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198" y="3084490"/>
            <a:ext cx="2946043" cy="13587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lvl="0"/>
            <a:r>
              <a:rPr lang="es-CO" sz="1400" dirty="0"/>
              <a:t>El estudiante analizará y comprenderá los capítulos pertinentes para el traslado aéreo. el RAC  (reglamento aeronáutico de Colombia)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718222" y="4546245"/>
            <a:ext cx="2975019" cy="136053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REFERENCIAS</a:t>
            </a:r>
          </a:p>
          <a:p>
            <a:pPr algn="ctr"/>
            <a:r>
              <a:rPr lang="es-MX" sz="1600" u="sng" dirty="0">
                <a:hlinkClick r:id="rId6"/>
              </a:rPr>
              <a:t>ht</a:t>
            </a:r>
            <a:r>
              <a:rPr lang="es-MX" sz="1400" u="sng" dirty="0">
                <a:hlinkClick r:id="rId6"/>
              </a:rPr>
              <a:t>tp://www.aerocivil.gov.co/AAeronautica/Rrglamentacion/RAC/Paginas/Inicio.aspx</a:t>
            </a:r>
            <a:endParaRPr lang="es-CO" sz="1400" dirty="0"/>
          </a:p>
          <a:p>
            <a:pPr algn="ctr"/>
            <a:endParaRPr lang="es-CO" sz="1351" dirty="0"/>
          </a:p>
        </p:txBody>
      </p:sp>
      <p:sp>
        <p:nvSpPr>
          <p:cNvPr id="2" name="Rounded Rectangle 1"/>
          <p:cNvSpPr/>
          <p:nvPr/>
        </p:nvSpPr>
        <p:spPr>
          <a:xfrm>
            <a:off x="576930" y="581966"/>
            <a:ext cx="1306611" cy="944183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cs typeface="Times New Roman" panose="02020603050405020304" pitchFamily="18" charset="0"/>
              </a:rPr>
              <a:t>UNIDAD 1</a:t>
            </a:r>
          </a:p>
        </p:txBody>
      </p:sp>
    </p:spTree>
    <p:extLst>
      <p:ext uri="{BB962C8B-B14F-4D97-AF65-F5344CB8AC3E}">
        <p14:creationId xmlns:p14="http://schemas.microsoft.com/office/powerpoint/2010/main" val="2071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28801" y="588013"/>
            <a:ext cx="4758748" cy="970747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/>
              <a:t>EL PACIENTE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29" y="1920168"/>
            <a:ext cx="4651894" cy="23556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TEMA</a:t>
            </a:r>
          </a:p>
          <a:p>
            <a:pPr algn="ctr"/>
            <a:endParaRPr lang="es-CO" sz="2000" dirty="0"/>
          </a:p>
          <a:p>
            <a:pPr algn="ctr"/>
            <a:r>
              <a:rPr lang="es-CO" sz="2000" dirty="0"/>
              <a:t>GENERALIDADES</a:t>
            </a:r>
          </a:p>
          <a:p>
            <a:pPr algn="ctr"/>
            <a:endParaRPr lang="es-CO" sz="2000" dirty="0"/>
          </a:p>
          <a:p>
            <a:pPr algn="ctr"/>
            <a:r>
              <a:rPr lang="es-CO" dirty="0"/>
              <a:t>Diferencia entre traslado y evacuación aérea, indicaciones y contraindicaciones para el traslado del paciente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697022" y="577955"/>
            <a:ext cx="1864217" cy="970332"/>
          </a:xfrm>
          <a:prstGeom prst="roundRect">
            <a:avLst/>
          </a:prstGeom>
          <a:solidFill>
            <a:srgbClr val="25B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5906" y="4724933"/>
            <a:ext cx="4651894" cy="1378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ES_tradnl" sz="1600" dirty="0"/>
              <a:t>Afianzará sus conocimientos y aprenderá como aplicarlos en situaciones que sea necesario.</a:t>
            </a:r>
            <a:endParaRPr lang="es-CO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5747204" y="1920167"/>
            <a:ext cx="2946043" cy="1509633"/>
          </a:xfrm>
          <a:prstGeom prst="roundRect">
            <a:avLst/>
          </a:prstGeom>
          <a:solidFill>
            <a:srgbClr val="20E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RECURSOS</a:t>
            </a:r>
          </a:p>
          <a:p>
            <a:r>
              <a:rPr lang="es-CO" sz="1400" dirty="0"/>
              <a:t>Resolución 2003 de 2014.</a:t>
            </a:r>
          </a:p>
          <a:p>
            <a:r>
              <a:rPr lang="es-CO" sz="1400" dirty="0"/>
              <a:t>Pág. 3 Manual de traslado Aero médico  </a:t>
            </a:r>
          </a:p>
          <a:p>
            <a:r>
              <a:rPr lang="es-CO" sz="1400" dirty="0"/>
              <a:t>Guías Medicas de Atención Pre hospitalaria 2012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204" y="3543895"/>
            <a:ext cx="2946043" cy="1284659"/>
          </a:xfrm>
          <a:prstGeom prst="roundRect">
            <a:avLst/>
          </a:prstGeom>
          <a:solidFill>
            <a:srgbClr val="0B7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lvl="0" algn="ctr"/>
            <a:r>
              <a:rPr lang="es-CO" sz="1400" dirty="0"/>
              <a:t>El estudiante sabrá establecer la diferencia entre traslado Aero médico y evacuación aérea</a:t>
            </a:r>
          </a:p>
          <a:p>
            <a:pPr algn="ctr"/>
            <a:endParaRPr lang="es-CO" sz="1351" dirty="0"/>
          </a:p>
        </p:txBody>
      </p:sp>
      <p:sp>
        <p:nvSpPr>
          <p:cNvPr id="19" name="Rounded Rectangle 18"/>
          <p:cNvSpPr/>
          <p:nvPr/>
        </p:nvSpPr>
        <p:spPr>
          <a:xfrm>
            <a:off x="5747204" y="4942650"/>
            <a:ext cx="2975019" cy="1160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1" dirty="0"/>
              <a:t>REFERENCIAS</a:t>
            </a:r>
          </a:p>
          <a:p>
            <a:pPr algn="ctr"/>
            <a:r>
              <a:rPr lang="es-MX" sz="1351" u="sng" dirty="0">
                <a:hlinkClick r:id="rId2"/>
              </a:rPr>
              <a:t>www.minsalud.gov.co/.../Guias%20Medicas%20de%20Atencion%20Pre</a:t>
            </a:r>
            <a:r>
              <a:rPr lang="es-MX" sz="1351" dirty="0"/>
              <a:t>...</a:t>
            </a:r>
            <a:endParaRPr lang="es-CO" sz="1351" dirty="0"/>
          </a:p>
          <a:p>
            <a:pPr algn="ctr"/>
            <a:endParaRPr lang="es-CO" sz="1351" dirty="0"/>
          </a:p>
        </p:txBody>
      </p:sp>
      <p:sp>
        <p:nvSpPr>
          <p:cNvPr id="10" name="Rounded Rectangle 9"/>
          <p:cNvSpPr/>
          <p:nvPr/>
        </p:nvSpPr>
        <p:spPr>
          <a:xfrm>
            <a:off x="605906" y="588013"/>
            <a:ext cx="1222895" cy="960274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 2</a:t>
            </a:r>
          </a:p>
        </p:txBody>
      </p:sp>
    </p:spTree>
    <p:extLst>
      <p:ext uri="{BB962C8B-B14F-4D97-AF65-F5344CB8AC3E}">
        <p14:creationId xmlns:p14="http://schemas.microsoft.com/office/powerpoint/2010/main" val="165641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28801" y="588013"/>
            <a:ext cx="4758748" cy="970747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/>
              <a:t>EL PACIENTE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29" y="1920168"/>
            <a:ext cx="4651894" cy="23556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TEMA</a:t>
            </a:r>
          </a:p>
          <a:p>
            <a:pPr algn="ctr"/>
            <a:endParaRPr lang="es-CO" sz="2000" dirty="0"/>
          </a:p>
          <a:p>
            <a:pPr algn="ctr"/>
            <a:r>
              <a:rPr lang="es-CO" sz="2000" dirty="0"/>
              <a:t>FISIOLOGIA DE VUELO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Cambio de presión, altitud, presurización y no presurización, cambios fisiológicos del paciente con los cambios de presiones.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697022" y="577955"/>
            <a:ext cx="1864217" cy="970332"/>
          </a:xfrm>
          <a:prstGeom prst="roundRect">
            <a:avLst/>
          </a:prstGeom>
          <a:solidFill>
            <a:srgbClr val="25B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/>
              <a:t>2 HORAS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5906" y="4724933"/>
            <a:ext cx="4651894" cy="1378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ES_tradnl" sz="1600" dirty="0"/>
              <a:t>Afianzará sus conocimientos y aprenderá como aplicarlos en situaciones que sea necesario.</a:t>
            </a:r>
            <a:endParaRPr lang="es-CO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5747204" y="1920167"/>
            <a:ext cx="2946043" cy="1509633"/>
          </a:xfrm>
          <a:prstGeom prst="roundRect">
            <a:avLst/>
          </a:prstGeom>
          <a:solidFill>
            <a:srgbClr val="20E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RECURSOS</a:t>
            </a:r>
          </a:p>
          <a:p>
            <a:r>
              <a:rPr lang="es-CO" sz="1400" dirty="0"/>
              <a:t>Pág. 3 Manual de traslado Aero médico  </a:t>
            </a:r>
          </a:p>
          <a:p>
            <a:r>
              <a:rPr lang="es-CO" sz="1400" dirty="0"/>
              <a:t>Guías Medicas de Atención Pre hospitalaria 2012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204" y="3543895"/>
            <a:ext cx="2946043" cy="1284659"/>
          </a:xfrm>
          <a:prstGeom prst="roundRect">
            <a:avLst/>
          </a:prstGeom>
          <a:solidFill>
            <a:srgbClr val="0B7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lvl="0" algn="ctr"/>
            <a:r>
              <a:rPr lang="es-CO" sz="1400" dirty="0"/>
              <a:t>El estudiante podrá analizar los cambios de presión, de altitud, y de  presurización para favorecer al paciente</a:t>
            </a:r>
            <a:endParaRPr lang="es-CO" sz="1351" dirty="0"/>
          </a:p>
        </p:txBody>
      </p:sp>
      <p:sp>
        <p:nvSpPr>
          <p:cNvPr id="19" name="Rounded Rectangle 18"/>
          <p:cNvSpPr/>
          <p:nvPr/>
        </p:nvSpPr>
        <p:spPr>
          <a:xfrm>
            <a:off x="5747204" y="4942650"/>
            <a:ext cx="2975019" cy="1160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1" dirty="0"/>
              <a:t>REFERENCIAS</a:t>
            </a:r>
          </a:p>
          <a:p>
            <a:pPr algn="ctr"/>
            <a:r>
              <a:rPr lang="es-MX" sz="1351" u="sng" dirty="0">
                <a:hlinkClick r:id="rId2"/>
              </a:rPr>
              <a:t>www.minsalud.gov.co/.../Guias%20Medicas%20de%20Atencion%20Pre</a:t>
            </a:r>
            <a:r>
              <a:rPr lang="es-MX" sz="1351" dirty="0"/>
              <a:t>... </a:t>
            </a:r>
            <a:endParaRPr lang="es-CO" sz="1351" dirty="0"/>
          </a:p>
          <a:p>
            <a:pPr algn="ctr"/>
            <a:endParaRPr lang="es-CO" sz="1351" dirty="0"/>
          </a:p>
        </p:txBody>
      </p:sp>
      <p:sp>
        <p:nvSpPr>
          <p:cNvPr id="10" name="Rounded Rectangle 9"/>
          <p:cNvSpPr/>
          <p:nvPr/>
        </p:nvSpPr>
        <p:spPr>
          <a:xfrm>
            <a:off x="605906" y="588013"/>
            <a:ext cx="1222895" cy="960274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 2</a:t>
            </a:r>
          </a:p>
        </p:txBody>
      </p:sp>
    </p:spTree>
    <p:extLst>
      <p:ext uri="{BB962C8B-B14F-4D97-AF65-F5344CB8AC3E}">
        <p14:creationId xmlns:p14="http://schemas.microsoft.com/office/powerpoint/2010/main" val="36087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28801" y="588013"/>
            <a:ext cx="4758748" cy="970747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/>
              <a:t>EL PACIENTE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29" y="1920168"/>
            <a:ext cx="4651894" cy="23556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TEMA</a:t>
            </a:r>
          </a:p>
          <a:p>
            <a:pPr algn="ctr"/>
            <a:endParaRPr lang="es-CO" sz="2000" dirty="0"/>
          </a:p>
          <a:p>
            <a:pPr algn="ctr"/>
            <a:r>
              <a:rPr lang="es-ES_tradnl" dirty="0"/>
              <a:t>Técnicas y protocolos de manejo del paciente en el traslado aéreo</a:t>
            </a:r>
          </a:p>
          <a:p>
            <a:pPr algn="ctr"/>
            <a:endParaRPr lang="es-ES_tradnl" dirty="0"/>
          </a:p>
          <a:p>
            <a:pPr algn="ctr"/>
            <a:r>
              <a:rPr lang="es-CO" dirty="0"/>
              <a:t>Transporte Aero médico del paciente crítico</a:t>
            </a:r>
            <a:endParaRPr lang="es-CO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6697022" y="577955"/>
            <a:ext cx="1864217" cy="970332"/>
          </a:xfrm>
          <a:prstGeom prst="roundRect">
            <a:avLst/>
          </a:prstGeom>
          <a:solidFill>
            <a:srgbClr val="25B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smtClean="0"/>
              <a:t>6 HORAS</a:t>
            </a:r>
            <a:endParaRPr lang="es-CO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605906" y="4724933"/>
            <a:ext cx="4651894" cy="1378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ES_tradnl" sz="1600" dirty="0"/>
              <a:t>Afianzará sus conocimientos y aprenderá como aplicarlos en situaciones que sea necesario.</a:t>
            </a:r>
            <a:endParaRPr lang="es-CO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5747204" y="1920167"/>
            <a:ext cx="2946043" cy="1509633"/>
          </a:xfrm>
          <a:prstGeom prst="roundRect">
            <a:avLst/>
          </a:prstGeom>
          <a:solidFill>
            <a:srgbClr val="20E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RECURSOS</a:t>
            </a:r>
          </a:p>
          <a:p>
            <a:r>
              <a:rPr lang="es-CO" sz="1400" dirty="0"/>
              <a:t>Manual de traslado Aero médico </a:t>
            </a:r>
          </a:p>
          <a:p>
            <a:r>
              <a:rPr lang="es-CO" sz="1400" dirty="0"/>
              <a:t>Guías Medicas de Atención Pre hospitalaria 2012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204" y="3543895"/>
            <a:ext cx="2946043" cy="1284659"/>
          </a:xfrm>
          <a:prstGeom prst="roundRect">
            <a:avLst/>
          </a:prstGeom>
          <a:solidFill>
            <a:srgbClr val="0B7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/>
              <a:t>OBJETIVOS</a:t>
            </a:r>
          </a:p>
          <a:p>
            <a:pPr lvl="0" algn="ctr"/>
            <a:r>
              <a:rPr lang="es-CO" sz="1400" dirty="0"/>
              <a:t>El estudiante  conocerá las  </a:t>
            </a:r>
            <a:r>
              <a:rPr lang="es-ES_tradnl" sz="1400" dirty="0"/>
              <a:t>técnicas y los  protocolos de manejo del paciente en el traslado aéreo</a:t>
            </a:r>
            <a:endParaRPr lang="es-CO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5747204" y="4942650"/>
            <a:ext cx="2975019" cy="1160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1" dirty="0"/>
              <a:t>REFERENCIAS</a:t>
            </a:r>
          </a:p>
          <a:p>
            <a:pPr algn="ctr"/>
            <a:r>
              <a:rPr lang="es-MX" sz="1351" u="sng" dirty="0">
                <a:hlinkClick r:id="rId2"/>
              </a:rPr>
              <a:t>www.minsalud.gov.co/.../Guias%20Medicas%20de%20Atencion%20Pre</a:t>
            </a:r>
            <a:r>
              <a:rPr lang="es-MX" sz="1351" dirty="0"/>
              <a:t>... </a:t>
            </a:r>
            <a:endParaRPr lang="es-CO" sz="1351" dirty="0"/>
          </a:p>
          <a:p>
            <a:pPr algn="ctr"/>
            <a:endParaRPr lang="es-CO" sz="1351" dirty="0"/>
          </a:p>
        </p:txBody>
      </p:sp>
      <p:sp>
        <p:nvSpPr>
          <p:cNvPr id="10" name="Rounded Rectangle 9"/>
          <p:cNvSpPr/>
          <p:nvPr/>
        </p:nvSpPr>
        <p:spPr>
          <a:xfrm>
            <a:off x="605906" y="588013"/>
            <a:ext cx="1222895" cy="960274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 2</a:t>
            </a:r>
          </a:p>
        </p:txBody>
      </p:sp>
    </p:spTree>
    <p:extLst>
      <p:ext uri="{BB962C8B-B14F-4D97-AF65-F5344CB8AC3E}">
        <p14:creationId xmlns:p14="http://schemas.microsoft.com/office/powerpoint/2010/main" val="26057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28801" y="588013"/>
            <a:ext cx="4758748" cy="970747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/>
              <a:t>EL PACIENTE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76929" y="1920168"/>
            <a:ext cx="4651894" cy="23556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TEMA</a:t>
            </a:r>
          </a:p>
          <a:p>
            <a:pPr algn="ctr"/>
            <a:endParaRPr lang="es-CO" dirty="0"/>
          </a:p>
          <a:p>
            <a:pPr algn="ctr"/>
            <a:r>
              <a:rPr lang="es-CO" sz="2000" dirty="0"/>
              <a:t>Equipos  médicos utilizados</a:t>
            </a:r>
          </a:p>
          <a:p>
            <a:pPr algn="ctr"/>
            <a:endParaRPr lang="es-CO" dirty="0"/>
          </a:p>
          <a:p>
            <a:pPr algn="ctr"/>
            <a:r>
              <a:rPr lang="es-CO" dirty="0"/>
              <a:t>Monitor de signos vitales, DEA, cardiodesfibrilador, insumos y medicamentos </a:t>
            </a:r>
            <a:endParaRPr lang="es-ES_tradnl" dirty="0"/>
          </a:p>
        </p:txBody>
      </p:sp>
      <p:sp>
        <p:nvSpPr>
          <p:cNvPr id="15" name="Rounded Rectangle 14"/>
          <p:cNvSpPr/>
          <p:nvPr/>
        </p:nvSpPr>
        <p:spPr>
          <a:xfrm>
            <a:off x="6697022" y="577955"/>
            <a:ext cx="1864217" cy="970332"/>
          </a:xfrm>
          <a:prstGeom prst="roundRect">
            <a:avLst/>
          </a:prstGeom>
          <a:solidFill>
            <a:srgbClr val="25B1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TIEMPO</a:t>
            </a:r>
          </a:p>
          <a:p>
            <a:pPr algn="ctr"/>
            <a:r>
              <a:rPr lang="es-CO" sz="2000" dirty="0" smtClean="0"/>
              <a:t>2 HORAS</a:t>
            </a:r>
            <a:endParaRPr lang="es-CO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605906" y="4724933"/>
            <a:ext cx="4651894" cy="1378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COMPETENCIA</a:t>
            </a:r>
          </a:p>
          <a:p>
            <a:pPr algn="ctr"/>
            <a:r>
              <a:rPr lang="es-ES_tradnl" sz="1600" dirty="0"/>
              <a:t>Afianzará sus conocimientos y aprenderá como aplicarlos en situaciones que sea necesario.</a:t>
            </a:r>
            <a:endParaRPr lang="es-CO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5747204" y="1920167"/>
            <a:ext cx="2946043" cy="1509633"/>
          </a:xfrm>
          <a:prstGeom prst="roundRect">
            <a:avLst/>
          </a:prstGeom>
          <a:solidFill>
            <a:srgbClr val="20E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RECURSOS</a:t>
            </a:r>
          </a:p>
          <a:p>
            <a:r>
              <a:rPr lang="es-CO" dirty="0"/>
              <a:t>De acuerdo con los manuales respectivos de cada equipo</a:t>
            </a:r>
          </a:p>
          <a:p>
            <a:pPr algn="ctr"/>
            <a:endParaRPr lang="es-CO" sz="1351" dirty="0"/>
          </a:p>
        </p:txBody>
      </p:sp>
      <p:sp>
        <p:nvSpPr>
          <p:cNvPr id="18" name="Rounded Rectangle 17"/>
          <p:cNvSpPr/>
          <p:nvPr/>
        </p:nvSpPr>
        <p:spPr>
          <a:xfrm>
            <a:off x="5747204" y="3543895"/>
            <a:ext cx="2946043" cy="1284659"/>
          </a:xfrm>
          <a:prstGeom prst="roundRect">
            <a:avLst/>
          </a:prstGeom>
          <a:solidFill>
            <a:srgbClr val="0B7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OBJETIVOS</a:t>
            </a:r>
          </a:p>
          <a:p>
            <a:pPr lvl="0" algn="ctr"/>
            <a:r>
              <a:rPr lang="es-ES_tradnl" sz="1600" dirty="0"/>
              <a:t>El estudiante sabrá utilizar en forma adecuada  los equipos médicos que se necesitan para el traslado aéreo </a:t>
            </a:r>
            <a:endParaRPr lang="es-CO" sz="1600" dirty="0"/>
          </a:p>
        </p:txBody>
      </p:sp>
      <p:sp>
        <p:nvSpPr>
          <p:cNvPr id="19" name="Rounded Rectangle 18"/>
          <p:cNvSpPr/>
          <p:nvPr/>
        </p:nvSpPr>
        <p:spPr>
          <a:xfrm>
            <a:off x="5747204" y="4942650"/>
            <a:ext cx="2975019" cy="1160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1" dirty="0"/>
              <a:t>REFERENCIAS</a:t>
            </a:r>
          </a:p>
          <a:p>
            <a:pPr algn="ctr"/>
            <a:r>
              <a:rPr lang="es-MX" sz="1351" u="sng" dirty="0">
                <a:hlinkClick r:id="rId2"/>
              </a:rPr>
              <a:t>www.minsalud.gov.co/.../Guias%20Medicas%20de%20Atencion%20Pre</a:t>
            </a:r>
            <a:r>
              <a:rPr lang="es-MX" sz="1351" dirty="0"/>
              <a:t>... </a:t>
            </a:r>
            <a:endParaRPr lang="es-CO" sz="1351" dirty="0"/>
          </a:p>
          <a:p>
            <a:pPr algn="ctr"/>
            <a:endParaRPr lang="es-CO" sz="1351" dirty="0"/>
          </a:p>
        </p:txBody>
      </p:sp>
      <p:sp>
        <p:nvSpPr>
          <p:cNvPr id="10" name="Rounded Rectangle 9"/>
          <p:cNvSpPr/>
          <p:nvPr/>
        </p:nvSpPr>
        <p:spPr>
          <a:xfrm>
            <a:off x="605906" y="588013"/>
            <a:ext cx="1222895" cy="960274"/>
          </a:xfrm>
          <a:prstGeom prst="roundRect">
            <a:avLst/>
          </a:prstGeom>
          <a:solidFill>
            <a:srgbClr val="118D4C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/>
              <a:t>UNIDAD 2</a:t>
            </a:r>
          </a:p>
        </p:txBody>
      </p:sp>
    </p:spTree>
    <p:extLst>
      <p:ext uri="{BB962C8B-B14F-4D97-AF65-F5344CB8AC3E}">
        <p14:creationId xmlns:p14="http://schemas.microsoft.com/office/powerpoint/2010/main" val="20581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795</TotalTime>
  <Words>1268</Words>
  <Application>Microsoft Office PowerPoint</Application>
  <PresentationFormat>On-screen Show (4:3)</PresentationFormat>
  <Paragraphs>230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Celestial</vt:lpstr>
      <vt:lpstr>Office Theme</vt:lpstr>
      <vt:lpstr>PowerPoint Presentation</vt:lpstr>
      <vt:lpstr>índice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BIBLIOGRAFÍA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Pulgarin Gaviria</dc:creator>
  <cp:lastModifiedBy>Isabel Pulgarin Gaviria</cp:lastModifiedBy>
  <cp:revision>53</cp:revision>
  <dcterms:created xsi:type="dcterms:W3CDTF">2015-04-15T22:49:54Z</dcterms:created>
  <dcterms:modified xsi:type="dcterms:W3CDTF">2015-05-27T17:29:30Z</dcterms:modified>
</cp:coreProperties>
</file>