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95" r:id="rId5"/>
    <p:sldId id="296" r:id="rId6"/>
    <p:sldId id="259" r:id="rId7"/>
    <p:sldId id="260" r:id="rId8"/>
    <p:sldId id="291" r:id="rId9"/>
    <p:sldId id="262" r:id="rId10"/>
    <p:sldId id="261" r:id="rId11"/>
    <p:sldId id="267" r:id="rId12"/>
    <p:sldId id="263" r:id="rId13"/>
    <p:sldId id="268" r:id="rId14"/>
    <p:sldId id="269" r:id="rId15"/>
    <p:sldId id="265" r:id="rId16"/>
    <p:sldId id="266" r:id="rId17"/>
    <p:sldId id="270" r:id="rId18"/>
    <p:sldId id="273" r:id="rId19"/>
    <p:sldId id="271" r:id="rId20"/>
    <p:sldId id="272" r:id="rId21"/>
    <p:sldId id="290" r:id="rId22"/>
    <p:sldId id="277" r:id="rId23"/>
    <p:sldId id="288" r:id="rId24"/>
    <p:sldId id="278" r:id="rId25"/>
    <p:sldId id="297" r:id="rId26"/>
    <p:sldId id="274" r:id="rId27"/>
    <p:sldId id="289" r:id="rId28"/>
    <p:sldId id="279" r:id="rId29"/>
    <p:sldId id="280" r:id="rId30"/>
    <p:sldId id="276" r:id="rId31"/>
    <p:sldId id="281" r:id="rId32"/>
    <p:sldId id="283" r:id="rId33"/>
    <p:sldId id="282" r:id="rId34"/>
    <p:sldId id="284" r:id="rId35"/>
    <p:sldId id="285" r:id="rId36"/>
    <p:sldId id="293" r:id="rId37"/>
    <p:sldId id="286" r:id="rId38"/>
    <p:sldId id="294" r:id="rId39"/>
    <p:sldId id="287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2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AF8040D5-8958-4A83-8A80-0718A9D366E6}" type="datetimeFigureOut">
              <a:rPr lang="es-CO" smtClean="0"/>
              <a:pPr/>
              <a:t>15/05/2012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EC6B65A4-1268-4180-81CC-A18DDC6225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iariodominicano.com/imagenes/6/haiti-iren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co/imgres?q=ALARMA&amp;um=1&amp;hl=es&amp;biw=1280&amp;bih=627&amp;tbm=isch&amp;tbnid=EqsBD665y7F3rM:&amp;imgrefurl=http://elhuertomichoacan.blogspot.com/2010/08/no-apagues-la-alarma.html&amp;docid=n_Dqqd6qwoZodM&amp;imgurl=http://4.bp.blogspot.com/_yXRGg0T2KCU/TGSmnYnBqqI/AAAAAAAAAlI/j4WwuqOSX40/s1600/alarma+de+incendio.png&amp;w=480&amp;h=480&amp;ei=Q_uKT97BFYKS9QSqm8zKCQ&amp;zoom=1&amp;iact=hc&amp;dur=119&amp;sig=110863727093177090865&amp;page=2&amp;tbnh=136&amp;tbnw=137&amp;start=24&amp;ndsp=24&amp;ved=1t:429,r:22,s:24,i:243&amp;tx=152&amp;ty=226&amp;vpx=845&amp;vpy=284&amp;hovh=225&amp;hovw=22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co/imgres?q=rutas+de+evacuacion&amp;start=170&amp;um=1&amp;hl=es&amp;biw=1280&amp;bih=627&amp;tbm=isch&amp;tbnid=zbruWrds_MJpTM:&amp;imgrefurl=http://realmenteimportaeltitulo.blogspot.com/2012/03/que-hacer-en-caso-de-sismo.html&amp;docid=Sno6DCpfWtYB_M&amp;imgurl=http://www.consejocolombianodeseguridad.org.co/img/contenido/477.jpg&amp;w=300&amp;h=300&amp;ei=C8WMT5WjIY6cgQf0w6nfCQ&amp;zoom=1&amp;iact=rc&amp;dur=186&amp;sig=110863727093177090865&amp;page=9&amp;tbnh=148&amp;tbnw=148&amp;ndsp=23&amp;ved=1t:429,r:35,s:170,i:31&amp;tx=83&amp;ty=8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co/imgres?q=rutas+de+evacuacion&amp;um=1&amp;hl=es&amp;biw=1280&amp;bih=627&amp;tbm=isch&amp;tbnid=HeNKZ0Pe9PjhoM:&amp;imgrefurl=http://www.consejocolombianodeseguridad.org.co/producto_detalle.php?offset=18&amp;idproducto=739&amp;idcategoria=45&amp;docid=0_C1JsuFIFGMAM&amp;imgurl=http://www.consejocolombianodeseguridad.org.co/img/contenido/237.jpg&amp;w=300&amp;h=201&amp;ei=lcOMT5GFE4zrgQfuieG-CQ&amp;zoom=1&amp;iact=hc&amp;vpx=122&amp;vpy=142&amp;dur=329&amp;hovh=160&amp;hovw=240&amp;tx=131&amp;ty=86&amp;sig=110863727093177090865&amp;page=1&amp;tbnh=112&amp;tbnw=167&amp;start=0&amp;ndsp=20&amp;ved=1t:429,r:7,s:0,i:1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co/imgres?q=albergues&amp;hl=es&amp;biw=1280&amp;bih=627&amp;gbv=2&amp;tbm=isch&amp;tbnid=22fpdyXVp0CxhM:&amp;imgrefurl=http://www.vanguardia.com.mx/alberguesdesaltilloconpocaafluenciaperolistos-643688.html&amp;docid=0RBXP2qhKJ3FEM&amp;imgurl=http://www.vanguardia.com.mx/XStatic/vanguardia/images/espanol/albergues-020211.jpg&amp;w=472&amp;h=368&amp;ei=YVulT63uFMTdggevt_GmAQ&amp;zoom=1&amp;iact=rc&amp;dur=308&amp;sig=110863727093177090865&amp;page=2&amp;tbnh=136&amp;tbnw=187&amp;start=18&amp;ndsp=20&amp;ved=1t:429,r:14,s:18,i:205&amp;tx=28&amp;ty=8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45713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andara titulo"/>
              </a:rPr>
              <a:t>DISEÑO DE UN PROGRAMA DE EDUCACION PARA LA REDUCCION DEL RIESGO DE INUNDACIONES EN LA COMUNIDAD DE VILLAVICENCIO- META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07504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dirty="0" smtClean="0">
                <a:latin typeface="Candara cuerpo"/>
              </a:rPr>
              <a:t>Vanessa Chirivi Valencia</a:t>
            </a:r>
          </a:p>
          <a:p>
            <a:r>
              <a:rPr lang="es-CO" sz="2800" dirty="0" smtClean="0">
                <a:latin typeface="Candara cuerpo"/>
              </a:rPr>
              <a:t>Lizeth Moncada Ruiz</a:t>
            </a:r>
          </a:p>
          <a:p>
            <a:r>
              <a:rPr lang="es-CO" sz="2800" dirty="0" smtClean="0">
                <a:latin typeface="Candara cuerpo"/>
              </a:rPr>
              <a:t>Edith Palacio Montoya</a:t>
            </a:r>
          </a:p>
          <a:p>
            <a:r>
              <a:rPr lang="es-CO" sz="2800" dirty="0" smtClean="0">
                <a:latin typeface="Candara cuerpo"/>
              </a:rPr>
              <a:t>Cindy Rojas Urueña</a:t>
            </a:r>
            <a:endParaRPr lang="es-CO" sz="2800" dirty="0">
              <a:latin typeface="Candara cuerpo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99695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andara titulo"/>
              </a:rPr>
              <a:t>PLAN DE LECCION</a:t>
            </a:r>
            <a:endParaRPr lang="es-CO" sz="3200" dirty="0">
              <a:latin typeface="Candara titulo"/>
            </a:endParaRPr>
          </a:p>
        </p:txBody>
      </p:sp>
      <p:pic>
        <p:nvPicPr>
          <p:cNvPr id="1026" name="Picture 2" descr="C:\Users\Administrador\Desktop\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3857604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9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O" sz="3200" dirty="0" smtClean="0">
              <a:solidFill>
                <a:schemeClr val="tx1"/>
              </a:solidFill>
            </a:endParaRPr>
          </a:p>
          <a:p>
            <a:r>
              <a:rPr lang="es-CO" sz="3200" dirty="0" smtClean="0">
                <a:solidFill>
                  <a:schemeClr val="tx1"/>
                </a:solidFill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Emergencia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.</a:t>
            </a: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Desastre.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Catástrofe.</a:t>
            </a: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Amenaza.</a:t>
            </a: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Vulnerabilidad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.</a:t>
            </a: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Nivel de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riesgo.</a:t>
            </a: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inundaciones.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9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221088"/>
            <a:ext cx="8496944" cy="2736303"/>
          </a:xfrm>
        </p:spPr>
        <p:txBody>
          <a:bodyPr>
            <a:normAutofit/>
          </a:bodyPr>
          <a:lstStyle/>
          <a:p>
            <a:endParaRPr lang="es-CO" dirty="0" smtClean="0"/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 smtClean="0">
                <a:solidFill>
                  <a:schemeClr val="tx1"/>
                </a:solidFill>
              </a:rPr>
              <a:t>Inundación </a:t>
            </a:r>
            <a:r>
              <a:rPr lang="es-CO" dirty="0">
                <a:solidFill>
                  <a:schemeClr val="tx1"/>
                </a:solidFill>
              </a:rPr>
              <a:t>en una de las regiones afectadas por el invierno del 2011en Colombia.</a:t>
            </a:r>
          </a:p>
          <a:p>
            <a:endParaRPr lang="es-CO" dirty="0"/>
          </a:p>
        </p:txBody>
      </p:sp>
      <p:pic>
        <p:nvPicPr>
          <p:cNvPr id="4" name="3 Imagen" descr="http://www.cadenaser.com/recorte/20080905csrcsrint_3/XLCO/Ies/Inundaciones-provocadas-tormenta-Hanna-Gonaives-Hait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4481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86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3200" b="1" dirty="0" smtClean="0">
                <a:solidFill>
                  <a:schemeClr val="tx1"/>
                </a:solidFill>
                <a:latin typeface="Candara titulo"/>
              </a:rPr>
              <a:t>TIPO DE INUNDACIONES</a:t>
            </a:r>
            <a:r>
              <a:rPr lang="es-ES" sz="32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</a:endParaRPr>
          </a:p>
          <a:p>
            <a:r>
              <a:rPr lang="es-CO" sz="3200" dirty="0">
                <a:solidFill>
                  <a:schemeClr val="tx1"/>
                </a:solidFill>
                <a:latin typeface="Candara cuerpo"/>
              </a:rPr>
              <a:t>Inundaciones pluviales y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fluviales.</a:t>
            </a:r>
          </a:p>
          <a:p>
            <a:r>
              <a:rPr lang="es-CO" sz="3200" dirty="0">
                <a:solidFill>
                  <a:schemeClr val="tx1"/>
                </a:solidFill>
                <a:latin typeface="Candara cuerpo"/>
              </a:rPr>
              <a:t>Inundaciones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costeras.</a:t>
            </a: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Inundaciones repentinas.</a:t>
            </a: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Inundaciones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lentas o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progresivas. </a:t>
            </a: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Inundaciones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por nivel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freático.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xmlns="" val="40302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125113" cy="92447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Candara titulo"/>
              </a:rPr>
              <a:t>INUNDACIONES COSTERAS</a:t>
            </a:r>
            <a:endParaRPr lang="es-CO" dirty="0">
              <a:solidFill>
                <a:schemeClr val="tx1"/>
              </a:solidFill>
              <a:latin typeface="Candara titulo"/>
            </a:endParaRPr>
          </a:p>
        </p:txBody>
      </p:sp>
      <p:pic>
        <p:nvPicPr>
          <p:cNvPr id="4" name="3 Marcador de contenido" descr="http://www.diariodominicano.com/imagenes/3/haiti-irene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4168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6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ndara titulo"/>
              </a:rPr>
              <a:t>INUNDACIONES POR NIVEL FREATICO</a:t>
            </a:r>
            <a:endParaRPr lang="es-CO" dirty="0">
              <a:solidFill>
                <a:schemeClr val="tx1"/>
              </a:solidFill>
              <a:latin typeface="Candara titulo"/>
            </a:endParaRPr>
          </a:p>
        </p:txBody>
      </p:sp>
      <p:pic>
        <p:nvPicPr>
          <p:cNvPr id="4" name="3 Marcador de contenido" descr="http://www.geotermica.com/images/skema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60650" y="2355215"/>
            <a:ext cx="4267200" cy="309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67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9046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chemeClr val="tx1"/>
                </a:solidFill>
                <a:latin typeface="Candara titulo"/>
              </a:rPr>
              <a:t>CAUSAS DE LAS INUNDACIONES: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</a:endParaRPr>
          </a:p>
          <a:p>
            <a:r>
              <a:rPr lang="es-CR" sz="3200" dirty="0">
                <a:solidFill>
                  <a:schemeClr val="tx1"/>
                </a:solidFill>
                <a:latin typeface="Candara cuerpo"/>
              </a:rPr>
              <a:t>Falta de absorción del 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suelo. </a:t>
            </a:r>
          </a:p>
          <a:p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r>
              <a:rPr lang="es-CR" sz="3200" dirty="0">
                <a:solidFill>
                  <a:schemeClr val="tx1"/>
                </a:solidFill>
                <a:latin typeface="Candara cuerpo"/>
              </a:rPr>
              <a:t>Inundaciones 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súbitas.</a:t>
            </a:r>
          </a:p>
          <a:p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r>
              <a:rPr lang="es-CR" sz="3200" dirty="0">
                <a:solidFill>
                  <a:schemeClr val="tx1"/>
                </a:solidFill>
                <a:latin typeface="Candara cuerpo"/>
              </a:rPr>
              <a:t>Inundaciones por lluvias 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torrenciales.</a:t>
            </a:r>
          </a:p>
          <a:p>
            <a:pPr mar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r>
              <a:rPr lang="es-CR" sz="3200" dirty="0">
                <a:solidFill>
                  <a:schemeClr val="tx1"/>
                </a:solidFill>
                <a:latin typeface="Candara cuerpo"/>
              </a:rPr>
              <a:t>Desbordamiento de 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ríos.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50250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tx1"/>
                </a:solidFill>
                <a:latin typeface="Candara titulo"/>
              </a:rPr>
              <a:t>SISTEMA ALERTA-ALARMA</a:t>
            </a:r>
            <a:endParaRPr lang="es-CO" b="1" dirty="0">
              <a:solidFill>
                <a:schemeClr val="tx1"/>
              </a:solidFill>
              <a:latin typeface="Candara titul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000" dirty="0" smtClean="0">
                <a:solidFill>
                  <a:schemeClr val="tx1"/>
                </a:solidFill>
                <a:latin typeface="Candara cuerpo"/>
              </a:rPr>
              <a:t>OBJETIVOS:</a:t>
            </a:r>
          </a:p>
          <a:p>
            <a:pPr lvl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1.Definir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que es alerta y alarma</a:t>
            </a: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2. Identificar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el sistema alerta temprana. </a:t>
            </a:r>
            <a:endParaRPr lang="es-CR" sz="3000" dirty="0" smtClean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3. Reconocer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las tres fases del sistema de alerta temprana</a:t>
            </a: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4. Ubicar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alertas y alarmas en el mapa.</a:t>
            </a: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dirty="0">
              <a:latin typeface="Candara cuerpo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886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>
                <a:latin typeface="Candara titulo"/>
              </a:rPr>
              <a:t>LECCION 3</a:t>
            </a:r>
            <a:r>
              <a:rPr lang="es-ES" sz="2800" b="1" i="1" dirty="0"/>
              <a:t>:</a:t>
            </a:r>
            <a:endParaRPr lang="es-CO" sz="2800" i="1" dirty="0"/>
          </a:p>
        </p:txBody>
      </p:sp>
    </p:spTree>
    <p:extLst>
      <p:ext uri="{BB962C8B-B14F-4D97-AF65-F5344CB8AC3E}">
        <p14:creationId xmlns:p14="http://schemas.microsoft.com/office/powerpoint/2010/main" xmlns="" val="399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9"/>
            <a:ext cx="8280920" cy="2664295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>
                <a:solidFill>
                  <a:schemeClr val="tx1"/>
                </a:solidFill>
                <a:latin typeface="Candara cuerpo"/>
              </a:rPr>
              <a:t>Alerta </a:t>
            </a:r>
          </a:p>
          <a:p>
            <a:pPr marL="0" indent="0">
              <a:buNone/>
            </a:pPr>
            <a:r>
              <a:rPr lang="es-ES" sz="3200" dirty="0" smtClean="0">
                <a:solidFill>
                  <a:schemeClr val="tx1"/>
                </a:solidFill>
                <a:latin typeface="Candara cuerpo"/>
              </a:rPr>
              <a:t>Alarma</a:t>
            </a:r>
          </a:p>
          <a:p>
            <a:endParaRPr lang="es-CO" dirty="0"/>
          </a:p>
        </p:txBody>
      </p:sp>
      <p:pic>
        <p:nvPicPr>
          <p:cNvPr id="4" name="3 Imagen" descr="http://t1.gstatic.com/images?q=tbn:ANd9GcR9toqLPfIGEf-jnQxbfuZqp5y2txWs78otvQg1ZUtqbsyPVfyES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9327"/>
            <a:ext cx="49685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0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62646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titulo"/>
              </a:rPr>
              <a:t>SISTEMA ALERTA TEMPRANA:</a:t>
            </a:r>
          </a:p>
          <a:p>
            <a:pPr marL="0" indent="0" algn="ctr">
              <a:buNone/>
            </a:pPr>
            <a:endParaRPr lang="es-ES" sz="2800" b="1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3000" b="1" i="1" dirty="0">
                <a:solidFill>
                  <a:schemeClr val="tx1"/>
                </a:solidFill>
                <a:latin typeface="Candara cuerpo"/>
              </a:rPr>
              <a:t>Elementos a </a:t>
            </a:r>
            <a:r>
              <a:rPr lang="es-CO" sz="3000" b="1" i="1" dirty="0" smtClean="0">
                <a:solidFill>
                  <a:schemeClr val="tx1"/>
                </a:solidFill>
                <a:latin typeface="Candara cuerpo"/>
              </a:rPr>
              <a:t>saber:</a:t>
            </a:r>
          </a:p>
          <a:p>
            <a:pPr marL="0" indent="0">
              <a:buNone/>
            </a:pPr>
            <a:endParaRPr lang="es-CO" sz="30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Conocimiento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y mapeo de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amenazas. </a:t>
            </a:r>
          </a:p>
          <a:p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lvl="0"/>
            <a:r>
              <a:rPr lang="es-CO" sz="3000" dirty="0">
                <a:solidFill>
                  <a:schemeClr val="tx1"/>
                </a:solidFill>
                <a:latin typeface="Candara cuerpo"/>
              </a:rPr>
              <a:t>Monitoreo y pronóstico de eventos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inminentes. </a:t>
            </a:r>
          </a:p>
          <a:p>
            <a:pPr lvl="0"/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lvl="0"/>
            <a:r>
              <a:rPr lang="es-CO" sz="3000" dirty="0">
                <a:solidFill>
                  <a:schemeClr val="tx1"/>
                </a:solidFill>
                <a:latin typeface="Candara cuerpo"/>
              </a:rPr>
              <a:t>Proceso y difusión de alertas comprensibles a las autoridades políticas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y población .</a:t>
            </a:r>
          </a:p>
          <a:p>
            <a:pPr lvl="0"/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lvl="0"/>
            <a:r>
              <a:rPr lang="es-CO" sz="3000" dirty="0">
                <a:solidFill>
                  <a:schemeClr val="tx1"/>
                </a:solidFill>
                <a:latin typeface="Candara cuerpo"/>
              </a:rPr>
              <a:t>Adopción de medidas apropiadas y oportunas en respuesta a tales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alerta</a:t>
            </a:r>
            <a:r>
              <a:rPr lang="es-CO" sz="3000" dirty="0" smtClean="0">
                <a:solidFill>
                  <a:schemeClr val="tx1"/>
                </a:solidFill>
              </a:rPr>
              <a:t>s</a:t>
            </a:r>
            <a:r>
              <a:rPr lang="es-CO" sz="3000" dirty="0">
                <a:solidFill>
                  <a:schemeClr val="tx1"/>
                </a:solidFill>
              </a:rPr>
              <a:t>.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0831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titulo"/>
              </a:rPr>
              <a:t>FASES DEL SISTEMA DE ALERTA TEMPRANA</a:t>
            </a:r>
            <a:r>
              <a:rPr lang="es-ES" sz="28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s-ES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>
                <a:solidFill>
                  <a:schemeClr val="tx1"/>
                </a:solidFill>
                <a:latin typeface="Candara cuerpo"/>
              </a:rPr>
              <a:t>Alerta verde (impacto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). </a:t>
            </a:r>
          </a:p>
          <a:p>
            <a:pPr marL="0" indent="0">
              <a:buNone/>
            </a:pP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>
                <a:solidFill>
                  <a:schemeClr val="tx1"/>
                </a:solidFill>
                <a:latin typeface="Candara cuerpo"/>
              </a:rPr>
              <a:t>Alerta amarilla (preparación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).</a:t>
            </a:r>
          </a:p>
          <a:p>
            <a:pPr marL="0" indent="0">
              <a:buNone/>
            </a:pP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>
                <a:solidFill>
                  <a:schemeClr val="tx1"/>
                </a:solidFill>
                <a:latin typeface="Candara cuerpo"/>
              </a:rPr>
              <a:t>Alerta roja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(atención).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24936" cy="92447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andara titulo"/>
              </a:rPr>
              <a:t>INTRODUCCION</a:t>
            </a:r>
            <a:endParaRPr lang="es-CO" b="1" dirty="0">
              <a:solidFill>
                <a:schemeClr val="tx1"/>
              </a:solidFill>
              <a:latin typeface="Candara titul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9368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cuerpo"/>
              </a:rPr>
              <a:t>OBJETIVOS</a:t>
            </a:r>
            <a:r>
              <a:rPr lang="es-ES" sz="2800" b="1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Candara cuerpo"/>
              </a:rPr>
              <a:t>Al finalizar esta presentación se habrá logrado</a:t>
            </a:r>
            <a:r>
              <a:rPr lang="es-ES" sz="2800" dirty="0" smtClean="0">
                <a:solidFill>
                  <a:schemeClr val="tx1"/>
                </a:solidFill>
                <a:latin typeface="Candara cuerpo"/>
              </a:rPr>
              <a:t>: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514350" indent="-514350">
              <a:buNone/>
            </a:pP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1. Recibir 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información personal e institucional de los 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participantes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2800" dirty="0">
                <a:solidFill>
                  <a:schemeClr val="tx1"/>
                </a:solidFill>
                <a:latin typeface="Candara cuerpo"/>
              </a:rPr>
              <a:t>2. Comunicar normas a seguir durante la capacitación.</a:t>
            </a:r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6761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latin typeface="Candara titulo"/>
              </a:rPr>
              <a:t>LECCION 1:</a:t>
            </a:r>
            <a:endParaRPr lang="es-CO" sz="3200" i="1" dirty="0">
              <a:latin typeface="Candara titul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Candara titulo"/>
              </a:rPr>
              <a:t>MEDIDAS DE PREPARACION ANTE UNA INUNDACION</a:t>
            </a:r>
            <a:endParaRPr lang="es-CO" b="1" dirty="0">
              <a:solidFill>
                <a:schemeClr val="tx1"/>
              </a:solidFill>
              <a:latin typeface="Candara titul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CR" sz="3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OBJETIVOS:</a:t>
            </a:r>
          </a:p>
          <a:p>
            <a:pPr lvl="0">
              <a:buNone/>
            </a:pPr>
            <a:endParaRPr lang="es-CR" sz="3000" dirty="0" smtClean="0">
              <a:solidFill>
                <a:schemeClr val="tx1"/>
              </a:solidFill>
              <a:latin typeface="Candara cuerpo"/>
            </a:endParaRPr>
          </a:p>
          <a:p>
            <a:pPr lvl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1. Definir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que es punto de encuentro,  preparación, ruta de evacuación y preparación para la evacuación</a:t>
            </a: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2. Identificar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amenazas potenciales.</a:t>
            </a: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>
              <a:buFont typeface="+mj-lt"/>
              <a:buAutoNum type="arabicPeriod"/>
            </a:pPr>
            <a:endParaRPr lang="es-CO" dirty="0" smtClean="0"/>
          </a:p>
          <a:p>
            <a:pPr>
              <a:buFont typeface="+mj-lt"/>
              <a:buAutoNum type="arabicPeriod"/>
            </a:pP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i="1" dirty="0" smtClean="0">
              <a:latin typeface="Candara titulo"/>
            </a:endParaRPr>
          </a:p>
          <a:p>
            <a:r>
              <a:rPr lang="es-ES" sz="2800" b="1" i="1" dirty="0" smtClean="0">
                <a:latin typeface="Candara titulo"/>
              </a:rPr>
              <a:t>LECCION </a:t>
            </a:r>
            <a:r>
              <a:rPr lang="es-ES" sz="2800" b="1" i="1" dirty="0">
                <a:latin typeface="Candara titulo"/>
              </a:rPr>
              <a:t>4</a:t>
            </a:r>
            <a:r>
              <a:rPr lang="es-ES" sz="2800" b="1" i="1" dirty="0"/>
              <a:t>:</a:t>
            </a:r>
            <a:endParaRPr lang="es-CO" sz="2800" i="1" dirty="0"/>
          </a:p>
        </p:txBody>
      </p:sp>
    </p:spTree>
    <p:extLst>
      <p:ext uri="{BB962C8B-B14F-4D97-AF65-F5344CB8AC3E}">
        <p14:creationId xmlns:p14="http://schemas.microsoft.com/office/powerpoint/2010/main" xmlns="" val="804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9"/>
            <a:ext cx="7739019" cy="5598150"/>
          </a:xfrm>
        </p:spPr>
        <p:txBody>
          <a:bodyPr/>
          <a:lstStyle/>
          <a:p>
            <a:pPr marL="0" lvl="0" indent="0">
              <a:buNone/>
            </a:pP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3. Enumerar </a:t>
            </a:r>
            <a:r>
              <a:rPr lang="es-CR" sz="3200" dirty="0">
                <a:solidFill>
                  <a:schemeClr val="tx1"/>
                </a:solidFill>
                <a:latin typeface="Candara cuerpo"/>
              </a:rPr>
              <a:t>medidas de preparación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4. Mencionar </a:t>
            </a:r>
            <a:r>
              <a:rPr lang="es-CR" sz="3200" dirty="0">
                <a:solidFill>
                  <a:schemeClr val="tx1"/>
                </a:solidFill>
                <a:latin typeface="Candara cuerpo"/>
              </a:rPr>
              <a:t>tres factores que contribuyen a aumentar la vulnerabilidad ante un desastre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5. Reconocer </a:t>
            </a:r>
            <a:r>
              <a:rPr lang="es-CR" sz="3200" dirty="0">
                <a:solidFill>
                  <a:schemeClr val="tx1"/>
                </a:solidFill>
                <a:latin typeface="Candara cuerpo"/>
              </a:rPr>
              <a:t>rutas de evacuación seguras y puntos de encuentro.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6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7595003" cy="4229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800" b="1" dirty="0" smtClean="0"/>
          </a:p>
          <a:p>
            <a:r>
              <a:rPr lang="es-CO" sz="3200" dirty="0" smtClean="0"/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Punto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de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encuentro 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Preparación 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 smtClean="0"/>
          </a:p>
          <a:p>
            <a:pPr marL="0" indent="0">
              <a:buNone/>
            </a:pPr>
            <a:r>
              <a:rPr lang="es-CO" sz="2800" dirty="0" smtClean="0"/>
              <a:t>.</a:t>
            </a:r>
            <a:endParaRPr lang="es-CO" sz="2800" dirty="0"/>
          </a:p>
        </p:txBody>
      </p:sp>
      <p:pic>
        <p:nvPicPr>
          <p:cNvPr id="4" name="3 Imagen" descr="http://t2.gstatic.com/images?q=tbn:ANd9GcQbP2bAzsOCoLDfKYFoxy4OBuF_6-qVjUiif-DpTwJkKH8GxkX5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4067944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andara titulo"/>
              </a:rPr>
              <a:t>PREPARACION</a:t>
            </a:r>
            <a:r>
              <a:rPr lang="es-ES" sz="3600" b="1" dirty="0"/>
              <a:t>: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1730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642918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4400" dirty="0" smtClean="0"/>
          </a:p>
          <a:p>
            <a:endParaRPr lang="es-CO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s-CO" sz="3200" dirty="0" smtClean="0">
                <a:latin typeface="Candara cuerpo"/>
              </a:rPr>
              <a:t>Ruta de evacuación</a:t>
            </a:r>
          </a:p>
          <a:p>
            <a:pPr marL="571500" indent="-571500">
              <a:buFont typeface="Arial" pitchFamily="34" charset="0"/>
              <a:buChar char="•"/>
            </a:pPr>
            <a:endParaRPr lang="es-CO" sz="3200" dirty="0" smtClean="0">
              <a:latin typeface="Candara cuerp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s-CO" sz="3200" dirty="0" smtClean="0">
                <a:latin typeface="Candara cuerpo"/>
              </a:rPr>
              <a:t>Preparación </a:t>
            </a:r>
            <a:r>
              <a:rPr lang="es-CO" sz="3200" dirty="0">
                <a:latin typeface="Candara cuerpo"/>
              </a:rPr>
              <a:t>para la evacuación</a:t>
            </a:r>
          </a:p>
        </p:txBody>
      </p:sp>
      <p:pic>
        <p:nvPicPr>
          <p:cNvPr id="5" name="4 Marcador de contenido" descr="http://t2.gstatic.com/images?q=tbn:ANd9GcRvQ_JKo4dwZmEsdoNsaey7IKhAbHyz_E1EFKylVBhz_xpSgD2BV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57884" y="3500438"/>
            <a:ext cx="3286116" cy="3148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3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titulo"/>
              </a:rPr>
              <a:t>AMENAZAS POTENCIALES:</a:t>
            </a:r>
          </a:p>
          <a:p>
            <a:pPr>
              <a:buNone/>
            </a:pP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1. Incremento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de la población en áreas marginales con altos niveles de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amenaza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: urbanización informal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>
              <a:buFont typeface="+mj-lt"/>
              <a:buAutoNum type="arabicPeriod"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lvl="0">
              <a:buNone/>
            </a:pP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2. Trabajos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de ingeniería “recuperan” áreas inundable o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modifican geometría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de las llanuras de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inundación</a:t>
            </a:r>
          </a:p>
          <a:p>
            <a:pPr>
              <a:buFont typeface="+mj-lt"/>
              <a:buAutoNum type="arabicPeriod"/>
            </a:pPr>
            <a:endParaRPr lang="es-CO" dirty="0"/>
          </a:p>
          <a:p>
            <a:pPr>
              <a:buFont typeface="+mj-lt"/>
              <a:buAutoNum type="arabicPeriod"/>
            </a:pPr>
            <a:endParaRPr lang="es-ES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729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28604"/>
            <a:ext cx="8001056" cy="6072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200" dirty="0" smtClean="0">
                <a:solidFill>
                  <a:schemeClr val="tx1"/>
                </a:solidFill>
                <a:latin typeface="Candara cuerpo"/>
              </a:rPr>
              <a:t>3.Flujo </a:t>
            </a:r>
            <a:r>
              <a:rPr lang="es-AR" sz="3200" dirty="0" smtClean="0">
                <a:solidFill>
                  <a:schemeClr val="tx1"/>
                </a:solidFill>
                <a:latin typeface="Candara cuerpo"/>
              </a:rPr>
              <a:t>de agua que sobrepasa las orillas naturales o artificiales de una corriente</a:t>
            </a:r>
            <a:r>
              <a:rPr lang="es-AR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endParaRPr lang="es-ES_tradnl" sz="3200" dirty="0" smtClean="0">
              <a:solidFill>
                <a:schemeClr val="tx1"/>
              </a:solidFill>
              <a:latin typeface="Candara cuerpo"/>
            </a:endParaRPr>
          </a:p>
          <a:p>
            <a:endParaRPr lang="es-ES_tradnl" sz="3200" dirty="0" smtClean="0">
              <a:solidFill>
                <a:schemeClr val="tx1"/>
              </a:solidFill>
              <a:latin typeface="Candara cuerpo"/>
            </a:endParaRPr>
          </a:p>
          <a:p>
            <a:endParaRPr lang="es-AR" sz="3200" dirty="0" smtClean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r>
              <a:rPr lang="es-AR" sz="3200" dirty="0" smtClean="0">
                <a:solidFill>
                  <a:schemeClr val="tx1"/>
                </a:solidFill>
                <a:latin typeface="Candara cuerpo"/>
              </a:rPr>
              <a:t>4. El </a:t>
            </a:r>
            <a:r>
              <a:rPr lang="es-AR" sz="3200" dirty="0" smtClean="0">
                <a:solidFill>
                  <a:schemeClr val="tx1"/>
                </a:solidFill>
                <a:latin typeface="Candara cuerpo"/>
              </a:rPr>
              <a:t>área alrededor del cauce del río que es periódicamente cubierta por agua.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8496944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200" b="1" dirty="0" smtClean="0">
                <a:solidFill>
                  <a:schemeClr val="tx1"/>
                </a:solidFill>
                <a:latin typeface="Candara cuerpo"/>
              </a:rPr>
              <a:t>MEDIDAS </a:t>
            </a:r>
            <a:r>
              <a:rPr lang="es-CO" sz="3200" b="1" dirty="0">
                <a:solidFill>
                  <a:schemeClr val="tx1"/>
                </a:solidFill>
                <a:latin typeface="Candara cuerpo"/>
              </a:rPr>
              <a:t>DE </a:t>
            </a:r>
            <a:r>
              <a:rPr lang="es-CO" sz="3200" b="1" dirty="0" smtClean="0">
                <a:solidFill>
                  <a:schemeClr val="tx1"/>
                </a:solidFill>
                <a:latin typeface="Candara cuerpo"/>
              </a:rPr>
              <a:t>PREPARACION</a:t>
            </a:r>
          </a:p>
          <a:p>
            <a:pPr mar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457200" indent="-45720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1. Programas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de capacitación a los comités de emergencia, instituciones y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a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la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comunidad.</a:t>
            </a:r>
          </a:p>
          <a:p>
            <a:pPr marL="0" indent="0">
              <a:buNone/>
            </a:pPr>
            <a:endParaRPr lang="es-CO" sz="3200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2. tener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sistemas de comunicación que permanezcan en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operación.</a:t>
            </a:r>
          </a:p>
          <a:p>
            <a:pPr mar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3. Identificar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zonas de riesgo y diseñar un mapa incluyendo rutas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de evacuación</a:t>
            </a:r>
            <a:r>
              <a:rPr lang="es-CO" sz="3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3570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7667011" cy="58587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4.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Realizar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simulacros para inundaciones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5. Tener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almacenados suministros esenciales para la atención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lvl="0" indent="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6. Tener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control de las áreas o terrenos que pueden ser afectados por una creciente o una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inundación.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0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es-CO" sz="2400" dirty="0">
                <a:solidFill>
                  <a:schemeClr val="tx1"/>
                </a:solidFill>
                <a:latin typeface="Candara cuerpo"/>
              </a:rPr>
              <a:t>inundación por lluvias y desbordamientos de ríos en sabana larga Colombia.</a:t>
            </a:r>
          </a:p>
        </p:txBody>
      </p:sp>
      <p:pic>
        <p:nvPicPr>
          <p:cNvPr id="4" name="3 Marcador de contenido" descr="http://www.elinformativo.org/Inundaciones_noticias_2010/inunda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048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4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424936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cuerpo"/>
              </a:rPr>
              <a:t>FACTORES DE VULNERABILIDAD: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1. Carencia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o deficiencia en la canalización de aguas, lluvias y aguas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negras.</a:t>
            </a:r>
          </a:p>
          <a:p>
            <a:pPr>
              <a:buFont typeface="+mj-lt"/>
              <a:buAutoNum type="arabicPeriod"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2. Ubicación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de asentamientos humanos, plantas industriales, represas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e infraestructuras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en zonas inundables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>
              <a:buFont typeface="+mj-lt"/>
              <a:buAutoNum type="arabicPeriod"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3. desarrollar </a:t>
            </a:r>
            <a:r>
              <a:rPr lang="es-CO" sz="3000" dirty="0">
                <a:solidFill>
                  <a:schemeClr val="tx1"/>
                </a:solidFill>
                <a:latin typeface="Candara cuerpo"/>
              </a:rPr>
              <a:t>actividades de agricultura en lugares inseguros y no </a:t>
            </a:r>
            <a:r>
              <a:rPr lang="es-CO" sz="3000" dirty="0" smtClean="0">
                <a:solidFill>
                  <a:schemeClr val="tx1"/>
                </a:solidFill>
                <a:latin typeface="Candara cuerpo"/>
              </a:rPr>
              <a:t>aptos.</a:t>
            </a:r>
            <a:endParaRPr lang="es-CO" sz="3000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1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3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. Informar a los participantes sobre: </a:t>
            </a:r>
            <a:endParaRPr lang="es-CO" sz="2800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2800" dirty="0">
                <a:solidFill>
                  <a:schemeClr val="tx1"/>
                </a:solidFill>
                <a:latin typeface="Candara cuerpo"/>
              </a:rPr>
              <a:t> 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 Organizadores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, instructores y personal de 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apoyo.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 Propósito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, objetivos y 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método.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 Materiales 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a utilizar, detalles logísticos y 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agenda.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2800" dirty="0">
                <a:solidFill>
                  <a:schemeClr val="tx1"/>
                </a:solidFill>
                <a:latin typeface="Candara cuerpo"/>
              </a:rPr>
              <a:t>4. Realizar una actividad rompe hielo </a:t>
            </a:r>
            <a:endParaRPr lang="es-CO" sz="2800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2800" dirty="0">
                <a:solidFill>
                  <a:schemeClr val="tx1"/>
                </a:solidFill>
                <a:latin typeface="Candara cuerpo"/>
              </a:rPr>
              <a:t>5. Describir algunas generalidades de las inundaciones</a:t>
            </a:r>
          </a:p>
          <a:p>
            <a:endParaRPr lang="es-CO" dirty="0">
              <a:solidFill>
                <a:schemeClr val="tx1"/>
              </a:solidFill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842825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sz="3000" b="1" dirty="0" smtClean="0">
                <a:solidFill>
                  <a:schemeClr val="tx1"/>
                </a:solidFill>
                <a:latin typeface="Candara titulo"/>
              </a:rPr>
              <a:t>EVALUACION DE DAÑOS Y NECESIDADES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828092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sz="2800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2800" dirty="0" smtClean="0">
                <a:solidFill>
                  <a:schemeClr val="tx1"/>
                </a:solidFill>
                <a:latin typeface="Candara cuerpo"/>
              </a:rPr>
              <a:t>OBJETIVOS:</a:t>
            </a: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 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1. Definir cada una de las cuatro fases de la respuesta ante una inundación. 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2. Liste cuatro acciones a tomar después de una </a:t>
            </a:r>
            <a:r>
              <a:rPr lang="es-CR" sz="2800" dirty="0" smtClean="0">
                <a:solidFill>
                  <a:schemeClr val="tx1"/>
                </a:solidFill>
                <a:latin typeface="Candara cuerpo"/>
              </a:rPr>
              <a:t>inundación.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3. Describir que es un </a:t>
            </a:r>
            <a:r>
              <a:rPr lang="es-CR" sz="2800" dirty="0" smtClean="0">
                <a:solidFill>
                  <a:schemeClr val="tx1"/>
                </a:solidFill>
                <a:latin typeface="Candara cuerpo"/>
              </a:rPr>
              <a:t>albergue.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4. Identifique las condiciones mínimas que debe tener un </a:t>
            </a:r>
            <a:r>
              <a:rPr lang="es-CR" sz="2800" dirty="0" smtClean="0">
                <a:solidFill>
                  <a:schemeClr val="tx1"/>
                </a:solidFill>
                <a:latin typeface="Candara cuerpo"/>
              </a:rPr>
              <a:t>albergue.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latin typeface="Candara titulo"/>
              </a:rPr>
              <a:t>LECCION 5</a:t>
            </a:r>
            <a:r>
              <a:rPr lang="es-ES" sz="3200" b="1" i="1" dirty="0"/>
              <a:t>:</a:t>
            </a:r>
            <a:endParaRPr lang="es-CO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0180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4005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900" b="1" dirty="0" smtClean="0">
                <a:solidFill>
                  <a:schemeClr val="tx1"/>
                </a:solidFill>
                <a:latin typeface="Candara titulo"/>
              </a:rPr>
              <a:t>EDAN: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3600" dirty="0" smtClean="0">
                <a:solidFill>
                  <a:schemeClr val="tx1"/>
                </a:solidFill>
                <a:latin typeface="Candara cuerpo"/>
              </a:rPr>
              <a:t>Respuesta.</a:t>
            </a:r>
          </a:p>
          <a:p>
            <a:endParaRPr lang="es-CO" sz="36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3600" dirty="0" smtClean="0">
                <a:solidFill>
                  <a:schemeClr val="tx1"/>
                </a:solidFill>
                <a:latin typeface="Candara cuerpo"/>
              </a:rPr>
              <a:t>Recuperación.</a:t>
            </a:r>
          </a:p>
          <a:p>
            <a:endParaRPr lang="es-CO" sz="36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3600" dirty="0" smtClean="0">
                <a:solidFill>
                  <a:schemeClr val="tx1"/>
                </a:solidFill>
                <a:latin typeface="Candara cuerpo"/>
              </a:rPr>
              <a:t>Rehabilitación.</a:t>
            </a:r>
          </a:p>
          <a:p>
            <a:pPr marL="0" indent="0">
              <a:buNone/>
            </a:pPr>
            <a:r>
              <a:rPr lang="es-CO" sz="3600" dirty="0" smtClean="0">
                <a:solidFill>
                  <a:schemeClr val="tx1"/>
                </a:solidFill>
                <a:latin typeface="Candara cuerpo"/>
              </a:rPr>
              <a:t> </a:t>
            </a:r>
            <a:endParaRPr lang="es-CO" sz="36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3600" dirty="0" smtClean="0">
                <a:solidFill>
                  <a:schemeClr val="tx1"/>
                </a:solidFill>
                <a:latin typeface="Candara cuerpo"/>
              </a:rPr>
              <a:t>Reconstrucción. </a:t>
            </a:r>
            <a:endParaRPr lang="es-CO" sz="3600" dirty="0">
              <a:solidFill>
                <a:schemeClr val="tx1"/>
              </a:solidFill>
              <a:latin typeface="Candara cuerpo"/>
            </a:endParaRPr>
          </a:p>
          <a:p>
            <a:endParaRPr lang="es-E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1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DUBIAN\Desktop\cq5dam_thumbnail_540_390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467544" y="550070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ndara cuerpo"/>
              </a:rPr>
              <a:t>trabajadores haitianos utilizan escombros reciclados para construir viviendas que puedan resistir mejor el impacto de terremotos y ciclones.</a:t>
            </a:r>
            <a:endParaRPr lang="es-CO" sz="2400" dirty="0">
              <a:latin typeface="Candara cuerp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59046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chemeClr val="tx1"/>
                </a:solidFill>
                <a:latin typeface="Candara titulo"/>
              </a:rPr>
              <a:t>ACCIONES A TOMAR EN UNA INUNDACION:</a:t>
            </a:r>
          </a:p>
          <a:p>
            <a:pPr marL="0" indent="0">
              <a:buNone/>
            </a:pPr>
            <a:endParaRPr lang="es-ES" sz="2800" dirty="0" smtClean="0">
              <a:solidFill>
                <a:schemeClr val="tx1"/>
              </a:solidFill>
              <a:latin typeface="Candara cuerpo"/>
            </a:endParaRPr>
          </a:p>
          <a:p>
            <a:pPr marL="514350" indent="-51435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1. Inspeccionar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la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vivienda.</a:t>
            </a:r>
          </a:p>
          <a:p>
            <a:pPr marL="514350" indent="-51435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2. No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beba agua que no reúna las condiciones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higiénicas.</a:t>
            </a:r>
          </a:p>
          <a:p>
            <a:pPr marL="514350" indent="-51435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3. Tenga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cuidado con los animales peligrosos estos buscan refugios en las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zonas secas.</a:t>
            </a:r>
          </a:p>
          <a:p>
            <a:pPr marL="514350" indent="-514350">
              <a:buNone/>
            </a:pP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4.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Entierre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a los animales muertos y limpie los escombros y basuras dejados </a:t>
            </a:r>
            <a:r>
              <a:rPr lang="es-CO" sz="3200" dirty="0" smtClean="0">
                <a:solidFill>
                  <a:schemeClr val="tx1"/>
                </a:solidFill>
                <a:latin typeface="Candara cuerpo"/>
              </a:rPr>
              <a:t>por </a:t>
            </a:r>
            <a:r>
              <a:rPr lang="es-CO" sz="3200" dirty="0">
                <a:solidFill>
                  <a:schemeClr val="tx1"/>
                </a:solidFill>
                <a:latin typeface="Candara cuerpo"/>
              </a:rPr>
              <a:t>la inundación.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1"/>
            <a:ext cx="8568952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Albergues</a:t>
            </a:r>
          </a:p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  <a:latin typeface="Candara cuerpo"/>
              </a:rPr>
              <a:t>C</a:t>
            </a:r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ondiciones de un albergue:</a:t>
            </a:r>
            <a:endParaRPr lang="es-CO" sz="3600" dirty="0">
              <a:solidFill>
                <a:schemeClr val="tx1"/>
              </a:solidFill>
              <a:latin typeface="Candara cuerpo"/>
            </a:endParaRPr>
          </a:p>
        </p:txBody>
      </p:sp>
      <p:pic>
        <p:nvPicPr>
          <p:cNvPr id="4" name="3 Imagen" descr="http://t1.gstatic.com/images?q=tbn:ANd9GcRvSvRC1z7g9_m6Q--nrAqnk6WBtOYIvdtDS1KqnSfisTilV-jOd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070"/>
            <a:ext cx="65527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86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524" y="836712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  <a:latin typeface="Candara titulo"/>
              </a:rPr>
              <a:t>ESTRUCTURAS PARA LA ATENCION DE DESASTRES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8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ndara cuerpo"/>
              </a:rPr>
              <a:t>OBJETIVOS.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Candara cuerpo"/>
              </a:rPr>
              <a:t>Al finalizar la lección el participante será capaz de</a:t>
            </a:r>
            <a:r>
              <a:rPr lang="es-ES" sz="2800" dirty="0" smtClean="0">
                <a:solidFill>
                  <a:schemeClr val="tx1"/>
                </a:solidFill>
                <a:latin typeface="Candara cuerpo"/>
              </a:rPr>
              <a:t>: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1. Identificar que es un crepad, clopad y un  comité barrial. </a:t>
            </a: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6468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latin typeface="Candara titulo"/>
              </a:rPr>
              <a:t>LECCION 6:</a:t>
            </a:r>
            <a:endParaRPr lang="es-CO" sz="3200" b="1" i="1" dirty="0">
              <a:latin typeface="Candara titul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5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800" dirty="0">
                <a:solidFill>
                  <a:schemeClr val="tx1"/>
                </a:solidFill>
                <a:latin typeface="Candara cuerpo"/>
              </a:rPr>
              <a:t>2. Describir los  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Integrantes del Sistema Nacional de Gestión del Riesgo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2800" dirty="0">
                <a:solidFill>
                  <a:schemeClr val="tx1"/>
                </a:solidFill>
                <a:latin typeface="Candara cuerpo"/>
              </a:rPr>
              <a:t>3. Reconocer el Plan Nacional de Gestión del Riesgo de Desastres</a:t>
            </a:r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CO" sz="2800" dirty="0">
                <a:solidFill>
                  <a:schemeClr val="tx1"/>
                </a:solidFill>
                <a:latin typeface="Candara cuerpo"/>
              </a:rPr>
              <a:t>4. Identificar que es la Unidad Nacional para la Gestión del Riesgo de Desastres.</a:t>
            </a:r>
          </a:p>
        </p:txBody>
      </p:sp>
    </p:spTree>
    <p:extLst>
      <p:ext uri="{BB962C8B-B14F-4D97-AF65-F5344CB8AC3E}">
        <p14:creationId xmlns:p14="http://schemas.microsoft.com/office/powerpoint/2010/main" xmlns="" val="495890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806489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>
                <a:solidFill>
                  <a:schemeClr val="tx1"/>
                </a:solidFill>
                <a:latin typeface="Candara cuerpo"/>
              </a:rPr>
              <a:t>ESTRUCTURAS:</a:t>
            </a:r>
          </a:p>
          <a:p>
            <a:pPr marL="0" indent="0">
              <a:buNone/>
            </a:pPr>
            <a:endParaRPr lang="es-ES" sz="3600" b="1" dirty="0">
              <a:solidFill>
                <a:schemeClr val="tx1"/>
              </a:solidFill>
              <a:latin typeface="Candara cuerpo"/>
            </a:endParaRPr>
          </a:p>
          <a:p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Crepad</a:t>
            </a:r>
            <a:endParaRPr lang="es-ES" sz="3600" dirty="0">
              <a:solidFill>
                <a:schemeClr val="tx1"/>
              </a:solidFill>
              <a:latin typeface="Candara cuerpo"/>
            </a:endParaRPr>
          </a:p>
          <a:p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 Clopad</a:t>
            </a:r>
          </a:p>
          <a:p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Comités barriales</a:t>
            </a:r>
          </a:p>
          <a:p>
            <a:r>
              <a:rPr lang="es-ES" sz="3600" dirty="0" smtClean="0">
                <a:solidFill>
                  <a:schemeClr val="tx1"/>
                </a:solidFill>
                <a:latin typeface="Candara cuerpo"/>
              </a:rPr>
              <a:t>Comisión social.</a:t>
            </a:r>
            <a:endParaRPr lang="es-CO" sz="36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7883035" cy="5526142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Candara cuerpo"/>
              </a:rPr>
              <a:t>Integrantes del sistema nacional de gestión del riesgo</a:t>
            </a:r>
            <a:r>
              <a:rPr lang="es-CO" sz="2800" dirty="0">
                <a:solidFill>
                  <a:schemeClr val="tx1"/>
                </a:solidFill>
                <a:latin typeface="Candara cuerpo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Candara cuerpo"/>
              </a:rPr>
              <a:t>de desastres.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2800" dirty="0">
                <a:solidFill>
                  <a:schemeClr val="tx1"/>
                </a:solidFill>
                <a:latin typeface="Candara cuerpo"/>
              </a:rPr>
              <a:t>Plan nacional de gestión del riesgo de desastres.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  <a:latin typeface="Candara cuerpo"/>
            </a:endParaRPr>
          </a:p>
          <a:p>
            <a:r>
              <a:rPr lang="es-CO" sz="2800" dirty="0">
                <a:solidFill>
                  <a:schemeClr val="tx1"/>
                </a:solidFill>
                <a:latin typeface="Candara cuerpo"/>
              </a:rPr>
              <a:t>Unidad nacional para la gestión del riesgo de desastres.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C:\Users\jenny lizeth\Downloads\Presentac..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009" y="764704"/>
            <a:ext cx="5184576" cy="5328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34297" y="-993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_tradn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MUCHAS</a:t>
            </a:r>
            <a:endParaRPr lang="es-A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1680" y="566124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0" b="1" dirty="0" smtClean="0">
                <a:latin typeface="Baskerville Old Face" pitchFamily="18" charset="0"/>
              </a:rPr>
              <a:t>GRACIAS</a:t>
            </a:r>
            <a:endParaRPr lang="es-CO" sz="8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58246" cy="102872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tx1"/>
                </a:solidFill>
                <a:latin typeface="Candara titulo"/>
              </a:rPr>
              <a:t>PROPOSITO DEL PROGRAMA</a:t>
            </a:r>
            <a:endParaRPr lang="es-AR" dirty="0">
              <a:solidFill>
                <a:schemeClr val="tx1"/>
              </a:solidFill>
              <a:latin typeface="Candara titul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981201"/>
            <a:ext cx="8143932" cy="3841375"/>
          </a:xfrm>
        </p:spPr>
        <p:txBody>
          <a:bodyPr/>
          <a:lstStyle/>
          <a:p>
            <a:r>
              <a:rPr lang="es-CO" sz="2800" dirty="0" smtClean="0">
                <a:solidFill>
                  <a:schemeClr val="tx1"/>
                </a:solidFill>
                <a:latin typeface="Candara cuerpo"/>
              </a:rPr>
              <a:t>Proporcionar a los participantes los conocimientos y habilidades necesarias para actuar en una emergencia de inundaciones, identificar posibles amenazas y medidas preventivas.</a:t>
            </a:r>
            <a:endParaRPr lang="es-AR" sz="2800" dirty="0" smtClean="0">
              <a:solidFill>
                <a:schemeClr val="tx1"/>
              </a:solidFill>
              <a:latin typeface="Candara cuerpo"/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714357"/>
            <a:ext cx="8072494" cy="510822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chemeClr val="tx1"/>
                </a:solidFill>
                <a:latin typeface="Candara cuerpo"/>
              </a:rPr>
              <a:t>OBJETIVO DEL PROGRAMA.</a:t>
            </a:r>
          </a:p>
          <a:p>
            <a:endParaRPr lang="es-ES_tradnl" sz="2800" dirty="0" smtClean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r>
              <a:rPr lang="es-ES_tradnl" sz="2800" dirty="0" smtClean="0">
                <a:solidFill>
                  <a:schemeClr val="tx1"/>
                </a:solidFill>
                <a:latin typeface="Candara cuerpo"/>
              </a:rPr>
              <a:t> </a:t>
            </a:r>
          </a:p>
          <a:p>
            <a:r>
              <a:rPr lang="es-ES_tradnl" sz="2800" dirty="0" smtClean="0">
                <a:solidFill>
                  <a:schemeClr val="tx1"/>
                </a:solidFill>
                <a:latin typeface="Candara cuerpo"/>
              </a:rPr>
              <a:t>METODO DE EDUCACION.</a:t>
            </a:r>
          </a:p>
          <a:p>
            <a:endParaRPr lang="es-ES_tradnl" sz="2800" dirty="0" smtClean="0">
              <a:solidFill>
                <a:schemeClr val="tx1"/>
              </a:solidFill>
              <a:latin typeface="Candara cuerpo"/>
            </a:endParaRPr>
          </a:p>
          <a:p>
            <a:pPr>
              <a:buNone/>
            </a:pPr>
            <a:endParaRPr lang="es-ES_tradnl" sz="2800" dirty="0" smtClean="0">
              <a:solidFill>
                <a:schemeClr val="tx1"/>
              </a:solidFill>
              <a:latin typeface="Candara cuerpo"/>
            </a:endParaRPr>
          </a:p>
          <a:p>
            <a:r>
              <a:rPr lang="es-ES_tradnl" sz="2800" dirty="0" smtClean="0">
                <a:solidFill>
                  <a:schemeClr val="tx1"/>
                </a:solidFill>
                <a:latin typeface="Candara cuerpo"/>
              </a:rPr>
              <a:t>AGENDA.</a:t>
            </a:r>
            <a:endParaRPr lang="es-AR" sz="2800" dirty="0">
              <a:solidFill>
                <a:schemeClr val="tx1"/>
              </a:solidFill>
              <a:latin typeface="Candara cuerp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229200"/>
            <a:ext cx="8640960" cy="144377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BOGOTÁ, Colombia, abr. 30, 2011.- Colombia, país afectado en el último año por una intensa temporada de lluvias, iniciará su reconstrucción entre junio y julio próximos, cuando termine el fenómeno climatológico de "La </a:t>
            </a:r>
            <a:r>
              <a:rPr lang="es-CO" dirty="0" smtClean="0">
                <a:solidFill>
                  <a:schemeClr val="tx1"/>
                </a:solidFill>
              </a:rPr>
              <a:t>Niña”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664" y="404664"/>
            <a:ext cx="670311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4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Candara titulo"/>
              </a:rPr>
              <a:t>GENERALIDADES DE LAS INUNDACIONES</a:t>
            </a:r>
            <a:endParaRPr lang="es-CO" b="1" dirty="0">
              <a:solidFill>
                <a:schemeClr val="tx1"/>
              </a:solidFill>
              <a:latin typeface="Candara titul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000" dirty="0" smtClean="0">
                <a:solidFill>
                  <a:schemeClr val="tx1"/>
                </a:solidFill>
                <a:latin typeface="Candara cuerpo"/>
              </a:rPr>
              <a:t>OBJETIVOS:</a:t>
            </a:r>
          </a:p>
          <a:p>
            <a:pPr marL="0" indent="0">
              <a:buNone/>
            </a:pPr>
            <a:endParaRPr lang="es-ES" sz="3000" dirty="0" smtClean="0">
              <a:solidFill>
                <a:schemeClr val="tx1"/>
              </a:solidFill>
              <a:latin typeface="Candara cuerpo"/>
            </a:endParaRPr>
          </a:p>
          <a:p>
            <a:pPr lvl="0">
              <a:buNone/>
            </a:pPr>
            <a:r>
              <a:rPr lang="es-ES" sz="3000" dirty="0" smtClean="0">
                <a:solidFill>
                  <a:schemeClr val="tx1"/>
                </a:solidFill>
                <a:latin typeface="Candara cuerpo"/>
              </a:rPr>
              <a:t>1.Definir </a:t>
            </a:r>
            <a:r>
              <a:rPr lang="es-ES" sz="3000" dirty="0">
                <a:solidFill>
                  <a:schemeClr val="tx1"/>
                </a:solidFill>
                <a:latin typeface="Candara cuerpo"/>
              </a:rPr>
              <a:t>que es  emergencia, desastre, una catástrofe amenaza, </a:t>
            </a:r>
            <a:r>
              <a:rPr lang="es-ES" sz="3000" dirty="0" smtClean="0">
                <a:solidFill>
                  <a:schemeClr val="tx1"/>
                </a:solidFill>
                <a:latin typeface="Candara cuerpo"/>
              </a:rPr>
              <a:t>vulnerabilidad</a:t>
            </a:r>
            <a:r>
              <a:rPr lang="es-ES" sz="3000" dirty="0">
                <a:solidFill>
                  <a:schemeClr val="tx1"/>
                </a:solidFill>
                <a:latin typeface="Candara cuerpo"/>
              </a:rPr>
              <a:t>, nivel de riesgo  e  inundación</a:t>
            </a:r>
            <a:r>
              <a:rPr lang="es-ES" sz="30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lvl="0">
              <a:buFont typeface="+mj-lt"/>
              <a:buAutoNum type="arabicPeriod"/>
            </a:pP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lvl="0">
              <a:buNone/>
            </a:pPr>
            <a:r>
              <a:rPr lang="es-CR" sz="3000" dirty="0" smtClean="0">
                <a:solidFill>
                  <a:schemeClr val="tx1"/>
                </a:solidFill>
                <a:latin typeface="Candara cuerpo"/>
              </a:rPr>
              <a:t>2.Describir </a:t>
            </a:r>
            <a:r>
              <a:rPr lang="es-CR" sz="3000" dirty="0">
                <a:solidFill>
                  <a:schemeClr val="tx1"/>
                </a:solidFill>
                <a:latin typeface="Candara cuerpo"/>
              </a:rPr>
              <a:t>los tipos de inundación.</a:t>
            </a:r>
            <a:endParaRPr lang="es-CO" sz="30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2832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>
                <a:latin typeface="Candara titulo"/>
              </a:rPr>
              <a:t>LECCION 2</a:t>
            </a:r>
            <a:r>
              <a:rPr lang="es-ES" sz="2800" b="1" i="1" dirty="0"/>
              <a:t>:</a:t>
            </a:r>
            <a:endParaRPr lang="es-CO" sz="2800" i="1" dirty="0"/>
          </a:p>
        </p:txBody>
      </p:sp>
    </p:spTree>
    <p:extLst>
      <p:ext uri="{BB962C8B-B14F-4D97-AF65-F5344CB8AC3E}">
        <p14:creationId xmlns:p14="http://schemas.microsoft.com/office/powerpoint/2010/main" xmlns="" val="20066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6633"/>
            <a:ext cx="8424936" cy="5742166"/>
          </a:xfrm>
        </p:spPr>
        <p:txBody>
          <a:bodyPr/>
          <a:lstStyle/>
          <a:p>
            <a:pPr marL="0" lvl="0" indent="0">
              <a:buNone/>
            </a:pPr>
            <a:endParaRPr lang="es-CR" sz="3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3. Identificar </a:t>
            </a:r>
            <a:r>
              <a:rPr lang="es-CR" sz="3200" dirty="0">
                <a:solidFill>
                  <a:schemeClr val="tx1"/>
                </a:solidFill>
                <a:latin typeface="Candara cuerpo"/>
              </a:rPr>
              <a:t>causas de las inundaciones</a:t>
            </a:r>
            <a:r>
              <a:rPr lang="es-CR" sz="3200" dirty="0" smtClean="0">
                <a:solidFill>
                  <a:schemeClr val="tx1"/>
                </a:solidFill>
                <a:latin typeface="Candara cuerpo"/>
              </a:rPr>
              <a:t>.</a:t>
            </a:r>
          </a:p>
          <a:p>
            <a:pPr marL="0" lvl="0" indent="0">
              <a:buNone/>
            </a:pP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pPr marL="0" indent="0">
              <a:buNone/>
            </a:pPr>
            <a:r>
              <a:rPr lang="es-ES" sz="3200" dirty="0" smtClean="0">
                <a:solidFill>
                  <a:schemeClr val="tx1"/>
                </a:solidFill>
                <a:latin typeface="Candara cuerpo"/>
              </a:rPr>
              <a:t>4. En </a:t>
            </a:r>
            <a:r>
              <a:rPr lang="es-ES" sz="3200" dirty="0">
                <a:solidFill>
                  <a:schemeClr val="tx1"/>
                </a:solidFill>
                <a:latin typeface="Candara cuerpo"/>
              </a:rPr>
              <a:t>un ejercicio simulado. Identificar en el mapa las zonas vulnerables y explicar porque lo  considera.</a:t>
            </a:r>
            <a:endParaRPr lang="es-CO" sz="3200" dirty="0">
              <a:solidFill>
                <a:schemeClr val="tx1"/>
              </a:solidFill>
              <a:latin typeface="Candara cuerpo"/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6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proyectosalonhogar.com/Ciencia_al_Dia/otros.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26469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95536" y="5517232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latin typeface="Candara cuerpo"/>
              </a:rPr>
              <a:t>5 de octubre 2005 en el cantón Panaba, Santiago Atitlan, Guatemala”</a:t>
            </a:r>
            <a:endParaRPr lang="es-CO" dirty="0">
              <a:latin typeface="Candara cuerpo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9233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TC010258014[[fn=Tema Luz de luna]]</Template>
  <TotalTime>322</TotalTime>
  <Words>943</Words>
  <Application>Microsoft Office PowerPoint</Application>
  <PresentationFormat>Presentación en pantalla (4:3)</PresentationFormat>
  <Paragraphs>223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Moonlight</vt:lpstr>
      <vt:lpstr>DISEÑO DE UN PROGRAMA DE EDUCACION PARA LA REDUCCION DEL RIESGO DE INUNDACIONES EN LA COMUNIDAD DE VILLAVICENCIO- META </vt:lpstr>
      <vt:lpstr>INTRODUCCION</vt:lpstr>
      <vt:lpstr>Diapositiva 3</vt:lpstr>
      <vt:lpstr>PROPOSITO DEL PROGRAMA</vt:lpstr>
      <vt:lpstr>Diapositiva 5</vt:lpstr>
      <vt:lpstr>Diapositiva 6</vt:lpstr>
      <vt:lpstr> GENERALIDADES DE LAS INUNDACIONES</vt:lpstr>
      <vt:lpstr>Diapositiva 8</vt:lpstr>
      <vt:lpstr>Diapositiva 9</vt:lpstr>
      <vt:lpstr>Diapositiva 10</vt:lpstr>
      <vt:lpstr>Diapositiva 11</vt:lpstr>
      <vt:lpstr>Diapositiva 12</vt:lpstr>
      <vt:lpstr>INUNDACIONES COSTERAS</vt:lpstr>
      <vt:lpstr>INUNDACIONES POR NIVEL FREATICO</vt:lpstr>
      <vt:lpstr>Diapositiva 15</vt:lpstr>
      <vt:lpstr> SISTEMA ALERTA-ALARMA</vt:lpstr>
      <vt:lpstr>Diapositiva 17</vt:lpstr>
      <vt:lpstr>Diapositiva 18</vt:lpstr>
      <vt:lpstr>Diapositiva 19</vt:lpstr>
      <vt:lpstr>  MEDIDAS DE PREPARACION ANTE UNA INUNDACION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inundación por lluvias y desbordamientos de ríos en sabana larga Colombia.</vt:lpstr>
      <vt:lpstr>Diapositiva 29</vt:lpstr>
      <vt:lpstr> EVALUACION DE DAÑOS Y NECESIDADES.</vt:lpstr>
      <vt:lpstr>Diapositiva 31</vt:lpstr>
      <vt:lpstr>Diapositiva 32</vt:lpstr>
      <vt:lpstr>Diapositiva 33</vt:lpstr>
      <vt:lpstr>Diapositiva 34</vt:lpstr>
      <vt:lpstr>    ESTRUCTURAS PARA LA ATENCION DE DESASTRES 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PROGRAMA DE EDUCACION PARA LA REDUCCION DEL RIESGO DE INUNDACIONES EN LA COMUNIDAD DE VILLAVICENCIO- META</dc:title>
  <dc:creator>DUBIAN</dc:creator>
  <cp:lastModifiedBy>Luffi_PC</cp:lastModifiedBy>
  <cp:revision>29</cp:revision>
  <dcterms:created xsi:type="dcterms:W3CDTF">2012-05-11T15:28:52Z</dcterms:created>
  <dcterms:modified xsi:type="dcterms:W3CDTF">2012-05-15T18:48:16Z</dcterms:modified>
</cp:coreProperties>
</file>