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FF5050"/>
    <a:srgbClr val="FFFF99"/>
    <a:srgbClr val="FFFF00"/>
    <a:srgbClr val="FF9966"/>
    <a:srgbClr val="009900"/>
    <a:srgbClr val="EAF0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8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8CFB1-DA29-4DA6-B055-C77D73ACBEA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C32FA-8151-44CE-84F4-D06BAB3715D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C722D-D20C-486D-BEBF-EDD808641CA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D4AC5-F22A-4E33-A4AB-5B795408BC0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D4553-6973-43D4-ACBC-C088C4992D6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B3FD4-7729-4D41-98BD-1BBE567A2FC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02994-A225-44C7-AA06-3C9927C959D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3C9E8-73C3-4F0F-AB01-CD6A331C811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A3E90-AA96-4736-923E-4558F2B5A7E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66DD1-768C-44BD-AB30-93B6FDE879B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3066F-F574-4931-9FE1-BA2FAD9FCDA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E8BEA5-F46F-4EC7-9D64-369FEF6040D8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AutoShape 4"/>
          <p:cNvSpPr>
            <a:spLocks noChangeArrowheads="1"/>
          </p:cNvSpPr>
          <p:nvPr/>
        </p:nvSpPr>
        <p:spPr bwMode="auto">
          <a:xfrm rot="10800000">
            <a:off x="8100441" y="908720"/>
            <a:ext cx="1008063" cy="5661025"/>
          </a:xfrm>
          <a:prstGeom prst="rightArrowCallout">
            <a:avLst>
              <a:gd name="adj1" fmla="val 140394"/>
              <a:gd name="adj2" fmla="val 140394"/>
              <a:gd name="adj3" fmla="val 16667"/>
              <a:gd name="adj4" fmla="val 6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s-CO" sz="1000" b="1">
              <a:latin typeface="Verdana" pitchFamily="34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34925" y="908050"/>
            <a:ext cx="1008063" cy="5661025"/>
          </a:xfrm>
          <a:prstGeom prst="rightArrowCallout">
            <a:avLst>
              <a:gd name="adj1" fmla="val 140394"/>
              <a:gd name="adj2" fmla="val 140394"/>
              <a:gd name="adj3" fmla="val 16667"/>
              <a:gd name="adj4" fmla="val 6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es-CO" sz="1000" b="1">
              <a:latin typeface="Verdana" pitchFamily="34" charset="0"/>
            </a:endParaRPr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 rot="5400000">
            <a:off x="-1504949" y="3544887"/>
            <a:ext cx="3549650" cy="2508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s-CO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CLIENTES</a:t>
            </a:r>
            <a:endParaRPr lang="es-CO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79512" y="3356992"/>
            <a:ext cx="93610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dirty="0">
                <a:solidFill>
                  <a:schemeClr val="bg1"/>
                </a:solidFill>
              </a:rPr>
              <a:t>  </a:t>
            </a:r>
            <a:r>
              <a:rPr lang="es-ES" sz="1200" dirty="0">
                <a:solidFill>
                  <a:schemeClr val="bg1"/>
                </a:solidFill>
              </a:rPr>
              <a:t>Requisitos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8100392" y="3356992"/>
            <a:ext cx="1115615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dirty="0">
                <a:solidFill>
                  <a:schemeClr val="bg1"/>
                </a:solidFill>
              </a:rPr>
              <a:t>Satisfacción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177800" y="255588"/>
            <a:ext cx="5900738" cy="373062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>
            <a:flatTx/>
          </a:bodyPr>
          <a:lstStyle/>
          <a:p>
            <a:pPr algn="ctr"/>
            <a:r>
              <a:rPr lang="es-ES_tradnl" b="1"/>
              <a:t>MAPA DE PROCESOS</a:t>
            </a:r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3324225" y="4451350"/>
            <a:ext cx="2182813" cy="417513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187" name="AutoShape 19"/>
          <p:cNvSpPr>
            <a:spLocks noChangeArrowheads="1"/>
          </p:cNvSpPr>
          <p:nvPr/>
        </p:nvSpPr>
        <p:spPr bwMode="auto">
          <a:xfrm>
            <a:off x="3187700" y="2133600"/>
            <a:ext cx="2319338" cy="417513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043608" y="749896"/>
            <a:ext cx="266471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sz="900" b="1" dirty="0">
                <a:solidFill>
                  <a:schemeClr val="accent6"/>
                </a:solidFill>
                <a:latin typeface="Arial Black" pitchFamily="34" charset="0"/>
              </a:rPr>
              <a:t>MACRO PROCESOS ESTRATÉGICOS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1043608" y="2262064"/>
            <a:ext cx="24482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sz="900" b="1" dirty="0">
                <a:solidFill>
                  <a:schemeClr val="accent6"/>
                </a:solidFill>
                <a:latin typeface="Arial Black" pitchFamily="34" charset="0"/>
              </a:rPr>
              <a:t>MACRO PROCESOS OPERATIVOS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1115616" y="4566320"/>
            <a:ext cx="24486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sz="900" b="1" dirty="0">
                <a:solidFill>
                  <a:schemeClr val="accent6"/>
                </a:solidFill>
                <a:latin typeface="Arial Black" pitchFamily="34" charset="0"/>
              </a:rPr>
              <a:t>MACRO PROCESOS DE APOYO</a:t>
            </a:r>
          </a:p>
        </p:txBody>
      </p:sp>
      <p:sp>
        <p:nvSpPr>
          <p:cNvPr id="7191" name="Freeform 23"/>
          <p:cNvSpPr>
            <a:spLocks/>
          </p:cNvSpPr>
          <p:nvPr/>
        </p:nvSpPr>
        <p:spPr bwMode="auto">
          <a:xfrm>
            <a:off x="1185863" y="4797424"/>
            <a:ext cx="6842125" cy="50378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1" y="0"/>
              </a:cxn>
              <a:cxn ang="0">
                <a:pos x="970" y="177"/>
              </a:cxn>
              <a:cxn ang="0">
                <a:pos x="901" y="357"/>
              </a:cxn>
              <a:cxn ang="0">
                <a:pos x="0" y="357"/>
              </a:cxn>
              <a:cxn ang="0">
                <a:pos x="0" y="0"/>
              </a:cxn>
            </a:cxnLst>
            <a:rect l="0" t="0" r="r" b="b"/>
            <a:pathLst>
              <a:path w="971" h="358">
                <a:moveTo>
                  <a:pt x="0" y="0"/>
                </a:moveTo>
                <a:lnTo>
                  <a:pt x="901" y="0"/>
                </a:lnTo>
                <a:lnTo>
                  <a:pt x="970" y="177"/>
                </a:lnTo>
                <a:lnTo>
                  <a:pt x="901" y="357"/>
                </a:lnTo>
                <a:lnTo>
                  <a:pt x="0" y="357"/>
                </a:lnTo>
                <a:lnTo>
                  <a:pt x="0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s-CO" dirty="0">
              <a:solidFill>
                <a:srgbClr val="92D050"/>
              </a:solidFill>
            </a:endParaRPr>
          </a:p>
        </p:txBody>
      </p:sp>
      <p:sp>
        <p:nvSpPr>
          <p:cNvPr id="7192" name="Freeform 24"/>
          <p:cNvSpPr>
            <a:spLocks/>
          </p:cNvSpPr>
          <p:nvPr/>
        </p:nvSpPr>
        <p:spPr bwMode="auto">
          <a:xfrm>
            <a:off x="1187624" y="5229200"/>
            <a:ext cx="6842125" cy="50405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1" y="0"/>
              </a:cxn>
              <a:cxn ang="0">
                <a:pos x="970" y="177"/>
              </a:cxn>
              <a:cxn ang="0">
                <a:pos x="901" y="357"/>
              </a:cxn>
              <a:cxn ang="0">
                <a:pos x="0" y="357"/>
              </a:cxn>
              <a:cxn ang="0">
                <a:pos x="0" y="0"/>
              </a:cxn>
            </a:cxnLst>
            <a:rect l="0" t="0" r="r" b="b"/>
            <a:pathLst>
              <a:path w="971" h="358">
                <a:moveTo>
                  <a:pt x="0" y="0"/>
                </a:moveTo>
                <a:lnTo>
                  <a:pt x="901" y="0"/>
                </a:lnTo>
                <a:lnTo>
                  <a:pt x="970" y="177"/>
                </a:lnTo>
                <a:lnTo>
                  <a:pt x="901" y="357"/>
                </a:lnTo>
                <a:lnTo>
                  <a:pt x="0" y="357"/>
                </a:lnTo>
                <a:lnTo>
                  <a:pt x="0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s-CO"/>
          </a:p>
        </p:txBody>
      </p:sp>
      <p:sp>
        <p:nvSpPr>
          <p:cNvPr id="7194" name="Freeform 26"/>
          <p:cNvSpPr>
            <a:spLocks/>
          </p:cNvSpPr>
          <p:nvPr/>
        </p:nvSpPr>
        <p:spPr bwMode="auto">
          <a:xfrm>
            <a:off x="1185863" y="5689500"/>
            <a:ext cx="6842125" cy="4758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1" y="0"/>
              </a:cxn>
              <a:cxn ang="0">
                <a:pos x="970" y="177"/>
              </a:cxn>
              <a:cxn ang="0">
                <a:pos x="901" y="357"/>
              </a:cxn>
              <a:cxn ang="0">
                <a:pos x="0" y="357"/>
              </a:cxn>
              <a:cxn ang="0">
                <a:pos x="0" y="0"/>
              </a:cxn>
            </a:cxnLst>
            <a:rect l="0" t="0" r="r" b="b"/>
            <a:pathLst>
              <a:path w="971" h="358">
                <a:moveTo>
                  <a:pt x="0" y="0"/>
                </a:moveTo>
                <a:lnTo>
                  <a:pt x="901" y="0"/>
                </a:lnTo>
                <a:lnTo>
                  <a:pt x="970" y="177"/>
                </a:lnTo>
                <a:lnTo>
                  <a:pt x="901" y="357"/>
                </a:lnTo>
                <a:lnTo>
                  <a:pt x="0" y="357"/>
                </a:lnTo>
                <a:lnTo>
                  <a:pt x="0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s-CO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1258888" y="4840288"/>
            <a:ext cx="64087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/>
              <a:t>Adquirir y Gestionar los  Bienes y Servicios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1258888" y="5312241"/>
            <a:ext cx="64087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/>
              <a:t>Gestionar el Talento Humano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1257300" y="5733256"/>
            <a:ext cx="6481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/>
              <a:t>Gestionar la </a:t>
            </a:r>
            <a:r>
              <a:rPr lang="es-ES" sz="1200" b="1" dirty="0"/>
              <a:t>Información</a:t>
            </a:r>
          </a:p>
        </p:txBody>
      </p:sp>
      <p:sp>
        <p:nvSpPr>
          <p:cNvPr id="7199" name="Freeform 31"/>
          <p:cNvSpPr>
            <a:spLocks/>
          </p:cNvSpPr>
          <p:nvPr/>
        </p:nvSpPr>
        <p:spPr bwMode="auto">
          <a:xfrm>
            <a:off x="1185863" y="6165304"/>
            <a:ext cx="6842125" cy="43204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1" y="0"/>
              </a:cxn>
              <a:cxn ang="0">
                <a:pos x="970" y="177"/>
              </a:cxn>
              <a:cxn ang="0">
                <a:pos x="901" y="357"/>
              </a:cxn>
              <a:cxn ang="0">
                <a:pos x="0" y="357"/>
              </a:cxn>
              <a:cxn ang="0">
                <a:pos x="0" y="0"/>
              </a:cxn>
            </a:cxnLst>
            <a:rect l="0" t="0" r="r" b="b"/>
            <a:pathLst>
              <a:path w="971" h="358">
                <a:moveTo>
                  <a:pt x="0" y="0"/>
                </a:moveTo>
                <a:lnTo>
                  <a:pt x="901" y="0"/>
                </a:lnTo>
                <a:lnTo>
                  <a:pt x="970" y="177"/>
                </a:lnTo>
                <a:lnTo>
                  <a:pt x="901" y="357"/>
                </a:lnTo>
                <a:lnTo>
                  <a:pt x="0" y="357"/>
                </a:lnTo>
                <a:lnTo>
                  <a:pt x="0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s-CO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1259607" y="6248345"/>
            <a:ext cx="64087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/>
              <a:t>Realizar el Mejoramiento </a:t>
            </a:r>
            <a:r>
              <a:rPr lang="es-ES" sz="1200" b="1" dirty="0" smtClean="0"/>
              <a:t>Continuo </a:t>
            </a:r>
            <a:r>
              <a:rPr lang="es-ES" sz="1200" b="1" dirty="0"/>
              <a:t>y Gestionar el Control Interno</a:t>
            </a:r>
          </a:p>
        </p:txBody>
      </p:sp>
      <p:sp>
        <p:nvSpPr>
          <p:cNvPr id="7217" name="AutoShape 4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994150" y="981075"/>
            <a:ext cx="3960813" cy="1182688"/>
          </a:xfrm>
          <a:prstGeom prst="chevron">
            <a:avLst>
              <a:gd name="adj" fmla="val 83725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" sz="1000" b="1"/>
              <a:t>              </a:t>
            </a:r>
          </a:p>
        </p:txBody>
      </p:sp>
      <p:sp>
        <p:nvSpPr>
          <p:cNvPr id="7218" name="AutoShape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14425" y="981075"/>
            <a:ext cx="3813175" cy="1182688"/>
          </a:xfrm>
          <a:prstGeom prst="homePlate">
            <a:avLst>
              <a:gd name="adj" fmla="val 80604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s-CO" sz="1000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1691680" y="1340768"/>
            <a:ext cx="1982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b="1" dirty="0"/>
              <a:t>Gestionar el Direccionamiento</a:t>
            </a: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5291138" y="1250176"/>
            <a:ext cx="18731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400" b="1" dirty="0"/>
              <a:t>Realizar y Gestionar la Planeación</a:t>
            </a:r>
          </a:p>
        </p:txBody>
      </p:sp>
      <p:sp>
        <p:nvSpPr>
          <p:cNvPr id="7221" name="AutoShape 5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203575" y="2565400"/>
            <a:ext cx="2808288" cy="1871663"/>
          </a:xfrm>
          <a:prstGeom prst="chevron">
            <a:avLst>
              <a:gd name="adj" fmla="val 37511"/>
            </a:avLst>
          </a:prstGeom>
          <a:solidFill>
            <a:srgbClr val="FF6600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" sz="1000" b="1"/>
              <a:t>              </a:t>
            </a:r>
          </a:p>
        </p:txBody>
      </p:sp>
      <p:sp>
        <p:nvSpPr>
          <p:cNvPr id="7222" name="AutoShape 5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643306" y="3997654"/>
            <a:ext cx="1944861" cy="360040"/>
          </a:xfrm>
          <a:prstGeom prst="chevron">
            <a:avLst>
              <a:gd name="adj" fmla="val 181401"/>
            </a:avLst>
          </a:prstGeom>
          <a:solidFill>
            <a:srgbClr val="FF9966">
              <a:alpha val="82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" sz="1000" b="1"/>
              <a:t>              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3857620" y="3957584"/>
            <a:ext cx="144048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000" b="1" smtClean="0"/>
              <a:t>TRANSPORTE TURISTICO</a:t>
            </a:r>
            <a:endParaRPr lang="es-ES" sz="1000" b="1" dirty="0"/>
          </a:p>
        </p:txBody>
      </p:sp>
      <p:sp>
        <p:nvSpPr>
          <p:cNvPr id="7229" name="AutoShape 6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362575" y="2565400"/>
            <a:ext cx="2665413" cy="1871663"/>
          </a:xfrm>
          <a:prstGeom prst="chevron">
            <a:avLst>
              <a:gd name="adj" fmla="val 35602"/>
            </a:avLst>
          </a:prstGeom>
          <a:solidFill>
            <a:srgbClr val="FF6600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" sz="1000" b="1"/>
              <a:t>              </a:t>
            </a:r>
          </a:p>
        </p:txBody>
      </p:sp>
      <p:sp>
        <p:nvSpPr>
          <p:cNvPr id="7230" name="AutoShape 6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16013" y="2565400"/>
            <a:ext cx="2735262" cy="1871663"/>
          </a:xfrm>
          <a:prstGeom prst="homePlate">
            <a:avLst>
              <a:gd name="adj" fmla="val 36535"/>
            </a:avLst>
          </a:prstGeom>
          <a:solidFill>
            <a:srgbClr val="FF6600"/>
          </a:solidFill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s-CO" sz="1000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236" name="Text Box 68"/>
          <p:cNvSpPr txBox="1">
            <a:spLocks noChangeArrowheads="1"/>
          </p:cNvSpPr>
          <p:nvPr/>
        </p:nvSpPr>
        <p:spPr bwMode="auto">
          <a:xfrm>
            <a:off x="6154738" y="3213100"/>
            <a:ext cx="14049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 b="1" dirty="0"/>
              <a:t>Realizar y Gestionar la Evaluación del  Servicio </a:t>
            </a:r>
          </a:p>
        </p:txBody>
      </p:sp>
      <p:sp>
        <p:nvSpPr>
          <p:cNvPr id="7237" name="Rectangle 69"/>
          <p:cNvSpPr>
            <a:spLocks noChangeArrowheads="1"/>
          </p:cNvSpPr>
          <p:nvPr/>
        </p:nvSpPr>
        <p:spPr bwMode="auto">
          <a:xfrm>
            <a:off x="1403350" y="3140968"/>
            <a:ext cx="178117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 b="1" dirty="0"/>
              <a:t>Gestionar el Desarrollo de Mercados de los  Servicios</a:t>
            </a:r>
          </a:p>
        </p:txBody>
      </p:sp>
      <p:sp>
        <p:nvSpPr>
          <p:cNvPr id="7239" name="AutoShape 7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851275" y="3283275"/>
            <a:ext cx="1800845" cy="574353"/>
          </a:xfrm>
          <a:prstGeom prst="chevron">
            <a:avLst>
              <a:gd name="adj" fmla="val 181401"/>
            </a:avLst>
          </a:prstGeom>
          <a:solidFill>
            <a:srgbClr val="FF9966">
              <a:alpha val="82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" sz="1000" b="1" dirty="0"/>
              <a:t>   </a:t>
            </a:r>
            <a:r>
              <a:rPr lang="es-ES" sz="1000" b="1" dirty="0" smtClean="0"/>
              <a:t>  TRANSPORTE EMPRESARIAL</a:t>
            </a:r>
            <a:endParaRPr lang="es-ES" sz="1000" b="1" dirty="0"/>
          </a:p>
        </p:txBody>
      </p:sp>
      <p:sp>
        <p:nvSpPr>
          <p:cNvPr id="7241" name="AutoShape 7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635896" y="2714620"/>
            <a:ext cx="1800199" cy="360040"/>
          </a:xfrm>
          <a:prstGeom prst="chevron">
            <a:avLst>
              <a:gd name="adj" fmla="val 181400"/>
            </a:avLst>
          </a:prstGeom>
          <a:solidFill>
            <a:srgbClr val="FF9966">
              <a:alpha val="82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" sz="1000" b="1"/>
              <a:t>              </a:t>
            </a:r>
          </a:p>
        </p:txBody>
      </p:sp>
      <p:sp>
        <p:nvSpPr>
          <p:cNvPr id="7242" name="Text Box 74"/>
          <p:cNvSpPr txBox="1">
            <a:spLocks noChangeArrowheads="1"/>
          </p:cNvSpPr>
          <p:nvPr/>
        </p:nvSpPr>
        <p:spPr bwMode="auto">
          <a:xfrm>
            <a:off x="4000496" y="2708920"/>
            <a:ext cx="150019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000" b="1" dirty="0" smtClean="0"/>
              <a:t>TRANSPORTE ESCOLAR</a:t>
            </a:r>
            <a:endParaRPr lang="es-ES" sz="1000" b="1" dirty="0"/>
          </a:p>
        </p:txBody>
      </p:sp>
      <p:sp>
        <p:nvSpPr>
          <p:cNvPr id="7244" name="Rectangle 76"/>
          <p:cNvSpPr>
            <a:spLocks noChangeArrowheads="1"/>
          </p:cNvSpPr>
          <p:nvPr/>
        </p:nvSpPr>
        <p:spPr bwMode="auto">
          <a:xfrm>
            <a:off x="8027988" y="1485900"/>
            <a:ext cx="4940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1400" b="1" dirty="0">
                <a:solidFill>
                  <a:schemeClr val="accent2"/>
                </a:solidFill>
              </a:rPr>
              <a:t>P-A</a:t>
            </a:r>
            <a:endParaRPr lang="es-ES" sz="1400" b="1" dirty="0">
              <a:solidFill>
                <a:schemeClr val="accent2"/>
              </a:solidFill>
            </a:endParaRPr>
          </a:p>
        </p:txBody>
      </p:sp>
      <p:sp>
        <p:nvSpPr>
          <p:cNvPr id="7245" name="Rectangle 77"/>
          <p:cNvSpPr>
            <a:spLocks noChangeArrowheads="1"/>
          </p:cNvSpPr>
          <p:nvPr/>
        </p:nvSpPr>
        <p:spPr bwMode="auto">
          <a:xfrm>
            <a:off x="8172450" y="4943475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7246" name="AutoShape 78"/>
          <p:cNvSpPr>
            <a:spLocks/>
          </p:cNvSpPr>
          <p:nvPr/>
        </p:nvSpPr>
        <p:spPr bwMode="auto">
          <a:xfrm flipH="1" flipV="1">
            <a:off x="8028382" y="2492895"/>
            <a:ext cx="45719" cy="3960440"/>
          </a:xfrm>
          <a:prstGeom prst="leftBrace">
            <a:avLst>
              <a:gd name="adj1" fmla="val 251854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248" name="AutoShape 80"/>
          <p:cNvSpPr>
            <a:spLocks/>
          </p:cNvSpPr>
          <p:nvPr/>
        </p:nvSpPr>
        <p:spPr bwMode="auto">
          <a:xfrm flipH="1" flipV="1">
            <a:off x="8100392" y="6452591"/>
            <a:ext cx="79996" cy="432793"/>
          </a:xfrm>
          <a:prstGeom prst="leftBrace">
            <a:avLst>
              <a:gd name="adj1" fmla="val 6022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249" name="Rectangle 81"/>
          <p:cNvSpPr>
            <a:spLocks noChangeArrowheads="1"/>
          </p:cNvSpPr>
          <p:nvPr/>
        </p:nvSpPr>
        <p:spPr bwMode="auto">
          <a:xfrm>
            <a:off x="8172450" y="6383338"/>
            <a:ext cx="3048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400" b="1" dirty="0">
                <a:solidFill>
                  <a:schemeClr val="accent2"/>
                </a:solidFill>
              </a:rPr>
              <a:t>V</a:t>
            </a:r>
          </a:p>
        </p:txBody>
      </p:sp>
      <p:sp>
        <p:nvSpPr>
          <p:cNvPr id="52" name="WordArt 5"/>
          <p:cNvSpPr>
            <a:spLocks noChangeArrowheads="1" noChangeShapeType="1" noTextEdit="1"/>
          </p:cNvSpPr>
          <p:nvPr/>
        </p:nvSpPr>
        <p:spPr bwMode="auto">
          <a:xfrm rot="5400000">
            <a:off x="7099052" y="3350221"/>
            <a:ext cx="3549650" cy="2508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s-CO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CLIENTES</a:t>
            </a:r>
            <a:endParaRPr lang="es-CO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444208" y="188640"/>
            <a:ext cx="2429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TRANSCARES S.A.S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81</Words>
  <Application>Microsoft Office PowerPoint</Application>
  <PresentationFormat>Presentación en pantalla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Presentación de PowerPoint</vt:lpstr>
    </vt:vector>
  </TitlesOfParts>
  <Company>IUE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Didier</cp:lastModifiedBy>
  <cp:revision>56</cp:revision>
  <dcterms:created xsi:type="dcterms:W3CDTF">2006-10-17T16:38:09Z</dcterms:created>
  <dcterms:modified xsi:type="dcterms:W3CDTF">2013-05-28T14:13:16Z</dcterms:modified>
</cp:coreProperties>
</file>