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1" r:id="rId4"/>
    <p:sldId id="260" r:id="rId5"/>
    <p:sldId id="268" r:id="rId6"/>
    <p:sldId id="269" r:id="rId7"/>
    <p:sldId id="267" r:id="rId8"/>
    <p:sldId id="273" r:id="rId9"/>
    <p:sldId id="274" r:id="rId10"/>
    <p:sldId id="304" r:id="rId11"/>
    <p:sldId id="258" r:id="rId12"/>
    <p:sldId id="305" r:id="rId13"/>
    <p:sldId id="306" r:id="rId14"/>
    <p:sldId id="307" r:id="rId15"/>
    <p:sldId id="308" r:id="rId16"/>
    <p:sldId id="261" r:id="rId17"/>
    <p:sldId id="262" r:id="rId18"/>
    <p:sldId id="279" r:id="rId19"/>
    <p:sldId id="283" r:id="rId20"/>
    <p:sldId id="276" r:id="rId21"/>
    <p:sldId id="284" r:id="rId22"/>
    <p:sldId id="285" r:id="rId23"/>
    <p:sldId id="286" r:id="rId24"/>
    <p:sldId id="287" r:id="rId25"/>
    <p:sldId id="309" r:id="rId26"/>
    <p:sldId id="310" r:id="rId27"/>
    <p:sldId id="311" r:id="rId28"/>
    <p:sldId id="312" r:id="rId29"/>
    <p:sldId id="263" r:id="rId30"/>
    <p:sldId id="289" r:id="rId31"/>
    <p:sldId id="297" r:id="rId32"/>
    <p:sldId id="298" r:id="rId33"/>
    <p:sldId id="277" r:id="rId34"/>
    <p:sldId id="292" r:id="rId35"/>
    <p:sldId id="294" r:id="rId36"/>
    <p:sldId id="295" r:id="rId37"/>
    <p:sldId id="296" r:id="rId38"/>
    <p:sldId id="293" r:id="rId39"/>
    <p:sldId id="313" r:id="rId40"/>
    <p:sldId id="314" r:id="rId41"/>
    <p:sldId id="315" r:id="rId42"/>
    <p:sldId id="316" r:id="rId43"/>
    <p:sldId id="265" r:id="rId44"/>
    <p:sldId id="291" r:id="rId45"/>
    <p:sldId id="299" r:id="rId46"/>
    <p:sldId id="300" r:id="rId47"/>
    <p:sldId id="301" r:id="rId48"/>
    <p:sldId id="302" r:id="rId49"/>
    <p:sldId id="264" r:id="rId50"/>
    <p:sldId id="303" r:id="rId51"/>
    <p:sldId id="317" r:id="rId52"/>
    <p:sldId id="318" r:id="rId5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98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06" y="7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8248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9808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365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293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311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730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66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59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410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9309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668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4CA92-3F80-4EB2-9DA0-6CE6A6130D08}" type="datetimeFigureOut">
              <a:rPr lang="es-CO" smtClean="0"/>
              <a:t>1/06/2021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EF18B-3927-4531-A274-BAEF4361664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953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12.xml"/><Relationship Id="rId7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gif"/><Relationship Id="rId7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" Target="slide15.xml"/><Relationship Id="rId7" Type="http://schemas.openxmlformats.org/officeDocument/2006/relationships/image" Target="../media/image3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15.xml"/><Relationship Id="rId7" Type="http://schemas.openxmlformats.org/officeDocument/2006/relationships/image" Target="../media/image36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slide" Target="slide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" Target="slide28.xml"/><Relationship Id="rId7" Type="http://schemas.openxmlformats.org/officeDocument/2006/relationships/image" Target="../media/image46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gif"/><Relationship Id="rId7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gif"/><Relationship Id="rId7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11.wdp"/><Relationship Id="rId4" Type="http://schemas.openxmlformats.org/officeDocument/2006/relationships/image" Target="../media/image58.png"/><Relationship Id="rId9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14.wdp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" Target="slide40.xml"/><Relationship Id="rId7" Type="http://schemas.openxmlformats.org/officeDocument/2006/relationships/image" Target="../media/image5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openxmlformats.org/officeDocument/2006/relationships/slide" Target="slide41.xml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42.xml"/><Relationship Id="rId7" Type="http://schemas.microsoft.com/office/2007/relationships/hdphoto" Target="../media/hdphoto5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14.wdp"/><Relationship Id="rId5" Type="http://schemas.openxmlformats.org/officeDocument/2006/relationships/slide" Target="slide43.xml"/><Relationship Id="rId10" Type="http://schemas.openxmlformats.org/officeDocument/2006/relationships/image" Target="../media/image68.png"/><Relationship Id="rId4" Type="http://schemas.openxmlformats.org/officeDocument/2006/relationships/slide" Target="slide28.xml"/><Relationship Id="rId9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" Target="slide52.xml"/><Relationship Id="rId7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10" Type="http://schemas.microsoft.com/office/2007/relationships/hdphoto" Target="../media/hdphoto18.wdp"/><Relationship Id="rId4" Type="http://schemas.openxmlformats.org/officeDocument/2006/relationships/slide" Target="slide41.xml"/><Relationship Id="rId9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slide" Target="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imágenes de fondo de la escuela hd - fondos de pantalla bagus hd -  1600x1000 - WallpaperT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-13311"/>
            <a:ext cx="12210256" cy="687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0 ideas de Gif Png | gif de estrellas, gifs de mariposas,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ifs animados de Letra B Animad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6" y="3605661"/>
            <a:ext cx="1576481" cy="15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nimaníacos - Gifs animados gratis - Free animated gifs - Letra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86" y="3422344"/>
            <a:ext cx="17907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etra c mariquita en Letras De Mariquitas - GIF Animado | REY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70" y="-21857"/>
            <a:ext cx="1335331" cy="195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ifs animados de Letra Mayúscula S de Smileys de Color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84" y="928935"/>
            <a:ext cx="809815" cy="80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ifs animados de Letras Color Fucsia ~ Gifmania | Letras colores, Letras,  Color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2" y="475069"/>
            <a:ext cx="861543" cy="9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ifs animados de Letra G con una Hormig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68" y="4876111"/>
            <a:ext cx="1208926" cy="18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Gifs animados de Letra J de Osito Romántic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84" y="4876111"/>
            <a:ext cx="1557618" cy="155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es.bloggif.com/tmp/0f17310747a5be4c57c8c85d2f323df8/text.gif?1618271749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715" y="1944714"/>
            <a:ext cx="7956745" cy="31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ło Krajobraz Z Drogą Na Wzgórzu | Fondos paisajes, Fondo naturaleza,  Paisaj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2" y="0"/>
            <a:ext cx="12216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ápiz, Lápiz De Color, Lápiz Azul imagen png - imagen transparente descarga  gratuita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44" y1="37857" x2="28111" y2="53333"/>
                        <a14:foregroundMark x1="20333" y1="67857" x2="22222" y2="25238"/>
                        <a14:foregroundMark x1="18556" y1="17619" x2="26444" y2="75476"/>
                        <a14:foregroundMark x1="5667" y1="15952" x2="7111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902" b="5564"/>
          <a:stretch/>
        </p:blipFill>
        <p:spPr bwMode="auto">
          <a:xfrm>
            <a:off x="10581343" y="6065565"/>
            <a:ext cx="1305298" cy="5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1169571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852886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7" name="Rectángulo redondeado 6">
            <a:hlinkClick r:id="rId6" action="ppaction://hlinksldjump"/>
          </p:cNvPr>
          <p:cNvSpPr/>
          <p:nvPr/>
        </p:nvSpPr>
        <p:spPr>
          <a:xfrm>
            <a:off x="1996950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C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169571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M</a:t>
            </a:r>
          </a:p>
        </p:txBody>
      </p:sp>
      <p:sp>
        <p:nvSpPr>
          <p:cNvPr id="9" name="Rectángulo redondeado 8">
            <a:hlinkClick r:id="rId6" action="ppaction://hlinksldjump"/>
          </p:cNvPr>
          <p:cNvSpPr/>
          <p:nvPr/>
        </p:nvSpPr>
        <p:spPr>
          <a:xfrm>
            <a:off x="1169571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10" name="Rectángulo redondeado 9">
            <a:hlinkClick r:id="rId6" action="ppaction://hlinksldjump"/>
          </p:cNvPr>
          <p:cNvSpPr/>
          <p:nvPr/>
        </p:nvSpPr>
        <p:spPr>
          <a:xfrm>
            <a:off x="1998807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Z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85264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T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285264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R</a:t>
            </a:r>
            <a:endParaRPr lang="es-CO" sz="50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1998807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" name="Rectángulo redondeado 2"/>
          <p:cNvSpPr/>
          <p:nvPr/>
        </p:nvSpPr>
        <p:spPr>
          <a:xfrm>
            <a:off x="56272" y="2805955"/>
            <a:ext cx="5106571" cy="894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redondeado 25"/>
          <p:cNvSpPr/>
          <p:nvPr/>
        </p:nvSpPr>
        <p:spPr>
          <a:xfrm>
            <a:off x="757834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S</a:t>
            </a:r>
            <a:endParaRPr lang="es-CO" sz="5000" dirty="0"/>
          </a:p>
        </p:txBody>
      </p:sp>
      <p:sp>
        <p:nvSpPr>
          <p:cNvPr id="27" name="Rectángulo redondeado 26"/>
          <p:cNvSpPr/>
          <p:nvPr/>
        </p:nvSpPr>
        <p:spPr>
          <a:xfrm>
            <a:off x="925012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28" name="Rectángulo redondeado 27">
            <a:hlinkClick r:id="rId6" action="ppaction://hlinksldjump"/>
          </p:cNvPr>
          <p:cNvSpPr/>
          <p:nvPr/>
        </p:nvSpPr>
        <p:spPr>
          <a:xfrm>
            <a:off x="843262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C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7578348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7578348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31" name="Rectángulo redondeado 30">
            <a:hlinkClick r:id="rId6" action="ppaction://hlinksldjump"/>
          </p:cNvPr>
          <p:cNvSpPr/>
          <p:nvPr/>
        </p:nvSpPr>
        <p:spPr>
          <a:xfrm>
            <a:off x="8407584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Z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924797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924797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R</a:t>
            </a:r>
            <a:endParaRPr lang="es-CO" sz="5000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840758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5" name="Rectángulo redondeado 34"/>
          <p:cNvSpPr/>
          <p:nvPr/>
        </p:nvSpPr>
        <p:spPr>
          <a:xfrm>
            <a:off x="5378307" y="2817418"/>
            <a:ext cx="6645403" cy="894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redondeado 35"/>
          <p:cNvSpPr/>
          <p:nvPr/>
        </p:nvSpPr>
        <p:spPr>
          <a:xfrm>
            <a:off x="170437" y="285459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1004919" y="286131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1832624" y="285459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2661996" y="286131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0" name="Rectángulo redondeado 39"/>
          <p:cNvSpPr/>
          <p:nvPr/>
        </p:nvSpPr>
        <p:spPr>
          <a:xfrm>
            <a:off x="3473439" y="285459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pic>
        <p:nvPicPr>
          <p:cNvPr id="46" name="Picture 4" descr="Dibujo de Tambor de juguete pintado por en Dibujos.net el día 13-10-20 a  las 01:58:32. Imprime, pinta o colorea tus propios dibujos!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09" b="9383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6469" r="19883" b="6887"/>
          <a:stretch/>
        </p:blipFill>
        <p:spPr bwMode="auto">
          <a:xfrm>
            <a:off x="1344304" y="4983402"/>
            <a:ext cx="1644739" cy="173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ángulo redondeado 48"/>
          <p:cNvSpPr/>
          <p:nvPr/>
        </p:nvSpPr>
        <p:spPr>
          <a:xfrm>
            <a:off x="4317957" y="2861316"/>
            <a:ext cx="717505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170437" y="2845104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T</a:t>
            </a:r>
            <a:endParaRPr lang="es-CO" sz="5000" dirty="0"/>
          </a:p>
        </p:txBody>
      </p:sp>
      <p:sp>
        <p:nvSpPr>
          <p:cNvPr id="22" name="Rectángulo redondeado 21"/>
          <p:cNvSpPr/>
          <p:nvPr/>
        </p:nvSpPr>
        <p:spPr>
          <a:xfrm>
            <a:off x="1004919" y="2861847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1832624" y="2855122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M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2661996" y="2861847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B</a:t>
            </a:r>
          </a:p>
        </p:txBody>
      </p:sp>
      <p:sp>
        <p:nvSpPr>
          <p:cNvPr id="25" name="Rectángulo redondeado 24"/>
          <p:cNvSpPr/>
          <p:nvPr/>
        </p:nvSpPr>
        <p:spPr>
          <a:xfrm>
            <a:off x="3473439" y="2855122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48" name="Rectángulo redondeado 47"/>
          <p:cNvSpPr/>
          <p:nvPr/>
        </p:nvSpPr>
        <p:spPr>
          <a:xfrm>
            <a:off x="4312055" y="2863021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R</a:t>
            </a:r>
          </a:p>
        </p:txBody>
      </p:sp>
      <p:pic>
        <p:nvPicPr>
          <p:cNvPr id="50" name="Picture 2" descr="Observando Ilustraciones Stock, Vectores, Y Clipart – (489 Ilustraciones  Stock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25" b="100000" l="750" r="100000">
                        <a14:foregroundMark x1="69750" y1="85746" x2="87125" y2="80290"/>
                        <a14:foregroundMark x1="77750" y1="71158" x2="75375" y2="71158"/>
                        <a14:foregroundMark x1="69079" y1="51172" x2="72588" y2="50586"/>
                        <a14:foregroundMark x1="6360" y1="81445" x2="14254" y2="80859"/>
                        <a14:foregroundMark x1="7895" y1="95313" x2="14912" y2="91602"/>
                        <a14:foregroundMark x1="12939" y1="87109" x2="25877" y2="79883"/>
                        <a14:foregroundMark x1="85526" y1="52734" x2="77632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10" y="3826961"/>
            <a:ext cx="2654903" cy="29801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ángulo redondeado 50"/>
          <p:cNvSpPr/>
          <p:nvPr/>
        </p:nvSpPr>
        <p:spPr>
          <a:xfrm>
            <a:off x="5470278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6280822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3" name="Rectángulo redondeado 52"/>
          <p:cNvSpPr/>
          <p:nvPr/>
        </p:nvSpPr>
        <p:spPr>
          <a:xfrm>
            <a:off x="7085458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7903411" y="2887398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8" name="Rectángulo redondeado 57"/>
          <p:cNvSpPr/>
          <p:nvPr/>
        </p:nvSpPr>
        <p:spPr>
          <a:xfrm>
            <a:off x="8735433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9545977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0" name="Rectángulo redondeado 59"/>
          <p:cNvSpPr/>
          <p:nvPr/>
        </p:nvSpPr>
        <p:spPr>
          <a:xfrm>
            <a:off x="10350613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1" name="Rectángulo redondeado 60"/>
          <p:cNvSpPr/>
          <p:nvPr/>
        </p:nvSpPr>
        <p:spPr>
          <a:xfrm>
            <a:off x="11155249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1" name="Rectángulo redondeado 40"/>
          <p:cNvSpPr/>
          <p:nvPr/>
        </p:nvSpPr>
        <p:spPr>
          <a:xfrm>
            <a:off x="5470278" y="2895055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O</a:t>
            </a:r>
            <a:endParaRPr lang="es-CO" sz="5000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6276624" y="2873643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B</a:t>
            </a:r>
          </a:p>
        </p:txBody>
      </p:sp>
      <p:sp>
        <p:nvSpPr>
          <p:cNvPr id="43" name="Rectángulo redondeado 42"/>
          <p:cNvSpPr/>
          <p:nvPr/>
        </p:nvSpPr>
        <p:spPr>
          <a:xfrm>
            <a:off x="7090261" y="2880986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44" name="Rectángulo redondeado 43"/>
          <p:cNvSpPr/>
          <p:nvPr/>
        </p:nvSpPr>
        <p:spPr>
          <a:xfrm>
            <a:off x="7905565" y="2873643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45" name="Rectángulo redondeado 44"/>
          <p:cNvSpPr/>
          <p:nvPr/>
        </p:nvSpPr>
        <p:spPr>
          <a:xfrm>
            <a:off x="8731076" y="2880986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R</a:t>
            </a:r>
          </a:p>
        </p:txBody>
      </p:sp>
      <p:sp>
        <p:nvSpPr>
          <p:cNvPr id="55" name="Rectángulo redondeado 54"/>
          <p:cNvSpPr/>
          <p:nvPr/>
        </p:nvSpPr>
        <p:spPr>
          <a:xfrm>
            <a:off x="9545698" y="2875450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56" name="Rectángulo redondeado 55"/>
          <p:cNvSpPr/>
          <p:nvPr/>
        </p:nvSpPr>
        <p:spPr>
          <a:xfrm>
            <a:off x="10346934" y="2882175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57" name="Rectángulo redondeado 56"/>
          <p:cNvSpPr/>
          <p:nvPr/>
        </p:nvSpPr>
        <p:spPr>
          <a:xfrm>
            <a:off x="11158377" y="2889518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18752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4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ágenes de Paisajes Animados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3"/>
            <a:ext cx="12192001" cy="68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derecha 3">
            <a:hlinkClick r:id="rId3" action="ppaction://hlinksldjump"/>
          </p:cNvPr>
          <p:cNvSpPr/>
          <p:nvPr/>
        </p:nvSpPr>
        <p:spPr>
          <a:xfrm flipH="1">
            <a:off x="685798" y="5338482"/>
            <a:ext cx="2003613" cy="1132933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VOLVER</a:t>
            </a:r>
            <a:endParaRPr lang="es-CO" sz="3600" b="1" dirty="0">
              <a:solidFill>
                <a:srgbClr val="C00000"/>
              </a:solidFill>
            </a:endParaRPr>
          </a:p>
        </p:txBody>
      </p:sp>
      <p:pic>
        <p:nvPicPr>
          <p:cNvPr id="16388" name="Picture 4" descr="https://es.bloggif.com/tmp/e171e7af55ca0cc8ea81a1be1a1ae094/text.gif?16190573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8" y="756457"/>
            <a:ext cx="7760482" cy="7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S CREACIONES 2018: Gif | Emoticonos animados, Gif lindos, Emoticonos  divertid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53" y="3681700"/>
            <a:ext cx="2693894" cy="26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55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ło Krajobraz Z Drogą Na Wzgórzu | Fondos paisajes, Fondo naturaleza,  Paisaj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2" y="0"/>
            <a:ext cx="12216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1169571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852886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996950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C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169571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M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169571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998807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85264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T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285264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R</a:t>
            </a:r>
            <a:endParaRPr lang="es-CO" sz="50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1998807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" name="Rectángulo redondeado 2"/>
          <p:cNvSpPr/>
          <p:nvPr/>
        </p:nvSpPr>
        <p:spPr>
          <a:xfrm>
            <a:off x="177295" y="2805955"/>
            <a:ext cx="4273681" cy="894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redondeado 25"/>
          <p:cNvSpPr/>
          <p:nvPr/>
        </p:nvSpPr>
        <p:spPr>
          <a:xfrm>
            <a:off x="757834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S</a:t>
            </a:r>
            <a:endParaRPr lang="es-CO" sz="5000" dirty="0"/>
          </a:p>
        </p:txBody>
      </p:sp>
      <p:sp>
        <p:nvSpPr>
          <p:cNvPr id="27" name="Rectángulo redondeado 26"/>
          <p:cNvSpPr/>
          <p:nvPr/>
        </p:nvSpPr>
        <p:spPr>
          <a:xfrm>
            <a:off x="925012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843262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P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7578348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7578348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8407584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Z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924797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924797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R</a:t>
            </a:r>
            <a:endParaRPr lang="es-CO" sz="5000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840758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T</a:t>
            </a:r>
            <a:endParaRPr lang="es-CO" sz="5000" dirty="0"/>
          </a:p>
        </p:txBody>
      </p:sp>
      <p:sp>
        <p:nvSpPr>
          <p:cNvPr id="35" name="Rectángulo redondeado 34"/>
          <p:cNvSpPr/>
          <p:nvPr/>
        </p:nvSpPr>
        <p:spPr>
          <a:xfrm>
            <a:off x="5378307" y="2817418"/>
            <a:ext cx="6645403" cy="894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redondeado 35"/>
          <p:cNvSpPr/>
          <p:nvPr/>
        </p:nvSpPr>
        <p:spPr>
          <a:xfrm>
            <a:off x="291460" y="285459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1125942" y="286131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1953647" y="285459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2783019" y="286131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0" name="Rectángulo redondeado 39"/>
          <p:cNvSpPr/>
          <p:nvPr/>
        </p:nvSpPr>
        <p:spPr>
          <a:xfrm>
            <a:off x="3594462" y="285459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291460" y="2845104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1125942" y="2861847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1953647" y="2855122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M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2783019" y="2861847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O</a:t>
            </a:r>
            <a:endParaRPr lang="es-CO" sz="5000" dirty="0"/>
          </a:p>
        </p:txBody>
      </p:sp>
      <p:sp>
        <p:nvSpPr>
          <p:cNvPr id="25" name="Rectángulo redondeado 24"/>
          <p:cNvSpPr/>
          <p:nvPr/>
        </p:nvSpPr>
        <p:spPr>
          <a:xfrm>
            <a:off x="3594462" y="2855122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51" name="Rectángulo redondeado 50"/>
          <p:cNvSpPr/>
          <p:nvPr/>
        </p:nvSpPr>
        <p:spPr>
          <a:xfrm>
            <a:off x="5470278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6280822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3" name="Rectángulo redondeado 52"/>
          <p:cNvSpPr/>
          <p:nvPr/>
        </p:nvSpPr>
        <p:spPr>
          <a:xfrm>
            <a:off x="7085458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7903411" y="2887398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8" name="Rectángulo redondeado 57"/>
          <p:cNvSpPr/>
          <p:nvPr/>
        </p:nvSpPr>
        <p:spPr>
          <a:xfrm>
            <a:off x="8735433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9545977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0" name="Rectángulo redondeado 59"/>
          <p:cNvSpPr/>
          <p:nvPr/>
        </p:nvSpPr>
        <p:spPr>
          <a:xfrm>
            <a:off x="10350613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1" name="Rectángulo redondeado 60"/>
          <p:cNvSpPr/>
          <p:nvPr/>
        </p:nvSpPr>
        <p:spPr>
          <a:xfrm>
            <a:off x="11155249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1" name="Rectángulo redondeado 40"/>
          <p:cNvSpPr/>
          <p:nvPr/>
        </p:nvSpPr>
        <p:spPr>
          <a:xfrm>
            <a:off x="5470278" y="2895055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42" name="Rectángulo redondeado 41"/>
          <p:cNvSpPr/>
          <p:nvPr/>
        </p:nvSpPr>
        <p:spPr>
          <a:xfrm>
            <a:off x="6276624" y="2873643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43" name="Rectángulo redondeado 42"/>
          <p:cNvSpPr/>
          <p:nvPr/>
        </p:nvSpPr>
        <p:spPr>
          <a:xfrm>
            <a:off x="7090261" y="2880986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L</a:t>
            </a:r>
            <a:endParaRPr lang="es-CO" sz="5000" dirty="0"/>
          </a:p>
        </p:txBody>
      </p:sp>
      <p:sp>
        <p:nvSpPr>
          <p:cNvPr id="44" name="Rectángulo redondeado 43"/>
          <p:cNvSpPr/>
          <p:nvPr/>
        </p:nvSpPr>
        <p:spPr>
          <a:xfrm>
            <a:off x="7905565" y="2873643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T</a:t>
            </a:r>
            <a:endParaRPr lang="es-CO" sz="5000" dirty="0"/>
          </a:p>
        </p:txBody>
      </p:sp>
      <p:sp>
        <p:nvSpPr>
          <p:cNvPr id="45" name="Rectángulo redondeado 44"/>
          <p:cNvSpPr/>
          <p:nvPr/>
        </p:nvSpPr>
        <p:spPr>
          <a:xfrm>
            <a:off x="8731076" y="2880986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55" name="Rectángulo redondeado 54"/>
          <p:cNvSpPr/>
          <p:nvPr/>
        </p:nvSpPr>
        <p:spPr>
          <a:xfrm>
            <a:off x="9545698" y="2875450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56" name="Rectángulo redondeado 55"/>
          <p:cNvSpPr/>
          <p:nvPr/>
        </p:nvSpPr>
        <p:spPr>
          <a:xfrm>
            <a:off x="10346934" y="2882175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57" name="Rectángulo redondeado 56"/>
          <p:cNvSpPr/>
          <p:nvPr/>
        </p:nvSpPr>
        <p:spPr>
          <a:xfrm>
            <a:off x="11158377" y="2889518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pic>
        <p:nvPicPr>
          <p:cNvPr id="62" name="Picture 2" descr="▷ Ranas: Imágenes Animadas, Gifs y Animaciones ¡100% GRATIS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20" y="4251774"/>
            <a:ext cx="1922398" cy="25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Chico lindo ir a la escuela de dibujos animados | Vector Premiu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" b="99521" l="9744" r="89776">
                        <a14:foregroundMark x1="48562" y1="23962" x2="73163" y2="31949"/>
                        <a14:foregroundMark x1="63419" y1="35144" x2="57188" y2="40256"/>
                        <a14:foregroundMark x1="18371" y1="72045" x2="31949" y2="69808"/>
                        <a14:foregroundMark x1="21246" y1="74281" x2="31470" y2="62141"/>
                        <a14:foregroundMark x1="29712" y1="63898" x2="20447" y2="70927"/>
                        <a14:foregroundMark x1="28754" y1="74281" x2="28914" y2="74281"/>
                        <a14:foregroundMark x1="60383" y1="94409" x2="75719" y2="92173"/>
                        <a14:foregroundMark x1="63898" y1="89137" x2="71565" y2="91853"/>
                        <a14:foregroundMark x1="74760" y1="90735" x2="62780" y2="96645"/>
                        <a14:foregroundMark x1="75719" y1="93930" x2="65335" y2="95687"/>
                        <a14:backgroundMark x1="37380" y1="66933" x2="37380" y2="66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33" y="3804034"/>
            <a:ext cx="2810806" cy="28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Lápiz, Lápiz De Color, Lápiz Azul imagen png - imagen transparente descarga  gratuita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44" y1="37857" x2="28111" y2="53333"/>
                        <a14:foregroundMark x1="20333" y1="67857" x2="22222" y2="25238"/>
                        <a14:foregroundMark x1="18556" y1="17619" x2="26444" y2="75476"/>
                        <a14:foregroundMark x1="5667" y1="15952" x2="7111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902" b="5564"/>
          <a:stretch/>
        </p:blipFill>
        <p:spPr bwMode="auto">
          <a:xfrm>
            <a:off x="10581343" y="6065565"/>
            <a:ext cx="1305298" cy="5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ágenes de Paisajes Animados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3"/>
            <a:ext cx="12192001" cy="68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s.bloggif.com/tmp/e171e7af55ca0cc8ea81a1be1a1ae094/text.gif?16190573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8" y="756457"/>
            <a:ext cx="7760482" cy="7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>
            <a:hlinkClick r:id="rId4" action="ppaction://hlinksldjump"/>
          </p:cNvPr>
          <p:cNvSpPr/>
          <p:nvPr/>
        </p:nvSpPr>
        <p:spPr>
          <a:xfrm flipH="1">
            <a:off x="685798" y="5338482"/>
            <a:ext cx="2003613" cy="1132933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VOLVER</a:t>
            </a:r>
            <a:endParaRPr lang="es-CO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MIS CREACIONES 2018: Gif | Emoticonos animados, Gif lindos, Emoticonos  divertid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53" y="3681700"/>
            <a:ext cx="2693894" cy="26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2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ło Krajobraz Z Drogą Na Wzgórzu | Fondos paisajes, Fondo naturaleza,  Paisaj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2" y="0"/>
            <a:ext cx="12216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>
            <a:hlinkClick r:id="rId3" action="ppaction://hlinksldjump"/>
          </p:cNvPr>
          <p:cNvSpPr/>
          <p:nvPr/>
        </p:nvSpPr>
        <p:spPr>
          <a:xfrm>
            <a:off x="1169571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6" name="Rectángulo redondeado 5">
            <a:hlinkClick r:id="rId3" action="ppaction://hlinksldjump"/>
          </p:cNvPr>
          <p:cNvSpPr/>
          <p:nvPr/>
        </p:nvSpPr>
        <p:spPr>
          <a:xfrm>
            <a:off x="2852886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996950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8" name="Rectángulo redondeado 7">
            <a:hlinkClick r:id="rId3" action="ppaction://hlinksldjump"/>
          </p:cNvPr>
          <p:cNvSpPr/>
          <p:nvPr/>
        </p:nvSpPr>
        <p:spPr>
          <a:xfrm>
            <a:off x="1169571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M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169571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I</a:t>
            </a:r>
            <a:endParaRPr lang="es-CO" sz="5000" dirty="0"/>
          </a:p>
        </p:txBody>
      </p:sp>
      <p:sp>
        <p:nvSpPr>
          <p:cNvPr id="10" name="Rectángulo redondeado 9">
            <a:hlinkClick r:id="rId3" action="ppaction://hlinksldjump"/>
          </p:cNvPr>
          <p:cNvSpPr/>
          <p:nvPr/>
        </p:nvSpPr>
        <p:spPr>
          <a:xfrm>
            <a:off x="1998807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85264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12" name="Rectángulo redondeado 11">
            <a:hlinkClick r:id="rId3" action="ppaction://hlinksldjump"/>
          </p:cNvPr>
          <p:cNvSpPr/>
          <p:nvPr/>
        </p:nvSpPr>
        <p:spPr>
          <a:xfrm>
            <a:off x="285264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R</a:t>
            </a:r>
            <a:endParaRPr lang="es-CO" sz="50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1998807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" name="Rectángulo redondeado 2"/>
          <p:cNvSpPr/>
          <p:nvPr/>
        </p:nvSpPr>
        <p:spPr>
          <a:xfrm>
            <a:off x="502019" y="2827581"/>
            <a:ext cx="3499271" cy="894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redondeado 25"/>
          <p:cNvSpPr/>
          <p:nvPr/>
        </p:nvSpPr>
        <p:spPr>
          <a:xfrm>
            <a:off x="757834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C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925012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843262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7578348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30" name="Rectángulo redondeado 29">
            <a:hlinkClick r:id="rId3" action="ppaction://hlinksldjump"/>
          </p:cNvPr>
          <p:cNvSpPr/>
          <p:nvPr/>
        </p:nvSpPr>
        <p:spPr>
          <a:xfrm>
            <a:off x="7578348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8407584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924797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924797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R</a:t>
            </a:r>
            <a:endParaRPr lang="es-CO" sz="5000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840758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4504252" y="2817418"/>
            <a:ext cx="7557200" cy="8940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redondeado 35"/>
          <p:cNvSpPr/>
          <p:nvPr/>
        </p:nvSpPr>
        <p:spPr>
          <a:xfrm>
            <a:off x="616184" y="2876219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1450666" y="288294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2278371" y="2876218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3107743" y="288294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616184" y="2866730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22" name="Rectángulo redondeado 21"/>
          <p:cNvSpPr/>
          <p:nvPr/>
        </p:nvSpPr>
        <p:spPr>
          <a:xfrm>
            <a:off x="1450666" y="2883473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2278371" y="2876748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E</a:t>
            </a:r>
            <a:endParaRPr lang="es-CO" sz="5000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3122204" y="2877224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51" name="Rectángulo redondeado 50"/>
          <p:cNvSpPr/>
          <p:nvPr/>
        </p:nvSpPr>
        <p:spPr>
          <a:xfrm>
            <a:off x="4596223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5406767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3" name="Rectángulo redondeado 52"/>
          <p:cNvSpPr/>
          <p:nvPr/>
        </p:nvSpPr>
        <p:spPr>
          <a:xfrm>
            <a:off x="6211403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7029356" y="2887398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8" name="Rectángulo redondeado 57"/>
          <p:cNvSpPr/>
          <p:nvPr/>
        </p:nvSpPr>
        <p:spPr>
          <a:xfrm>
            <a:off x="7861378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8671922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0" name="Rectángulo redondeado 59"/>
          <p:cNvSpPr/>
          <p:nvPr/>
        </p:nvSpPr>
        <p:spPr>
          <a:xfrm>
            <a:off x="9476558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1" name="Rectángulo redondeado 60"/>
          <p:cNvSpPr/>
          <p:nvPr/>
        </p:nvSpPr>
        <p:spPr>
          <a:xfrm>
            <a:off x="10281194" y="288793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1" name="Rectángulo redondeado 40"/>
          <p:cNvSpPr/>
          <p:nvPr/>
        </p:nvSpPr>
        <p:spPr>
          <a:xfrm>
            <a:off x="4596223" y="2895055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C</a:t>
            </a:r>
            <a:endParaRPr lang="es-CO" sz="5000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5402569" y="2873643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43" name="Rectángulo redondeado 42"/>
          <p:cNvSpPr/>
          <p:nvPr/>
        </p:nvSpPr>
        <p:spPr>
          <a:xfrm>
            <a:off x="6216206" y="2880986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44" name="Rectángulo redondeado 43"/>
          <p:cNvSpPr/>
          <p:nvPr/>
        </p:nvSpPr>
        <p:spPr>
          <a:xfrm>
            <a:off x="7031510" y="2873643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45" name="Rectángulo redondeado 44"/>
          <p:cNvSpPr/>
          <p:nvPr/>
        </p:nvSpPr>
        <p:spPr>
          <a:xfrm>
            <a:off x="7857021" y="2880986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55" name="Rectángulo redondeado 54"/>
          <p:cNvSpPr/>
          <p:nvPr/>
        </p:nvSpPr>
        <p:spPr>
          <a:xfrm>
            <a:off x="8671643" y="2875450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R</a:t>
            </a:r>
          </a:p>
        </p:txBody>
      </p:sp>
      <p:sp>
        <p:nvSpPr>
          <p:cNvPr id="56" name="Rectángulo redondeado 55"/>
          <p:cNvSpPr/>
          <p:nvPr/>
        </p:nvSpPr>
        <p:spPr>
          <a:xfrm>
            <a:off x="9472879" y="2882175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S</a:t>
            </a:r>
            <a:endParaRPr lang="es-CO" sz="5000" dirty="0"/>
          </a:p>
        </p:txBody>
      </p:sp>
      <p:sp>
        <p:nvSpPr>
          <p:cNvPr id="57" name="Rectángulo redondeado 56"/>
          <p:cNvSpPr/>
          <p:nvPr/>
        </p:nvSpPr>
        <p:spPr>
          <a:xfrm>
            <a:off x="10284322" y="2889518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pic>
        <p:nvPicPr>
          <p:cNvPr id="64" name="Picture 6" descr="Lápiz, Lápiz De Color, Lápiz Azul imagen png - imagen transparente descarga  gratuita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44" y1="37857" x2="28111" y2="53333"/>
                        <a14:foregroundMark x1="20333" y1="67857" x2="22222" y2="25238"/>
                        <a14:foregroundMark x1="18556" y1="17619" x2="26444" y2="75476"/>
                        <a14:foregroundMark x1="5667" y1="15952" x2="7111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902" b="5564"/>
          <a:stretch/>
        </p:blipFill>
        <p:spPr bwMode="auto">
          <a:xfrm>
            <a:off x="10581343" y="6065565"/>
            <a:ext cx="1305298" cy="5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en relacionada | Emoticonos whatsapp nuevos, Emojis de whatsapp nuevos,  Emoticones de whatsap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34" y="3658914"/>
            <a:ext cx="2293657" cy="22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MIS CREACIONES 2018: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207" y="3816800"/>
            <a:ext cx="33337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ángulo redondeado 64"/>
          <p:cNvSpPr/>
          <p:nvPr/>
        </p:nvSpPr>
        <p:spPr>
          <a:xfrm>
            <a:off x="11089206" y="289362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6" name="Rectángulo redondeado 65"/>
          <p:cNvSpPr/>
          <p:nvPr/>
        </p:nvSpPr>
        <p:spPr>
          <a:xfrm>
            <a:off x="11102275" y="2892432"/>
            <a:ext cx="731392" cy="7530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R</a:t>
            </a:r>
            <a:endParaRPr lang="es-CO" sz="5000" dirty="0"/>
          </a:p>
        </p:txBody>
      </p:sp>
    </p:spTree>
    <p:extLst>
      <p:ext uri="{BB962C8B-B14F-4D97-AF65-F5344CB8AC3E}">
        <p14:creationId xmlns:p14="http://schemas.microsoft.com/office/powerpoint/2010/main" val="2111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5" grpId="0" animBg="1"/>
      <p:bldP spid="56" grpId="0" animBg="1"/>
      <p:bldP spid="57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ágenes de Paisajes Animados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3"/>
            <a:ext cx="12192001" cy="68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s.bloggif.com/tmp/e171e7af55ca0cc8ea81a1be1a1ae094/text.gif?16190573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8" y="756457"/>
            <a:ext cx="7760482" cy="7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>
            <a:hlinkClick r:id="rId4" action="ppaction://hlinksldjump"/>
          </p:cNvPr>
          <p:cNvSpPr/>
          <p:nvPr/>
        </p:nvSpPr>
        <p:spPr>
          <a:xfrm flipH="1">
            <a:off x="685798" y="5338482"/>
            <a:ext cx="2003613" cy="1132933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VOLVER</a:t>
            </a:r>
            <a:endParaRPr lang="es-CO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MIS CREACIONES 2018: Gif | Emoticonos animados, Gif lindos, Emoticonos  divertid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53" y="3681700"/>
            <a:ext cx="2693894" cy="26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22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https://es.bloggif.com/tmp/0f17310747a5be4c57c8c85d2f323df8/text.gif?16182741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53" y="1559859"/>
            <a:ext cx="3981339" cy="155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Letra c mariquita en Letras De Mariquitas - GIF Animado | REY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76" y="3704878"/>
            <a:ext cx="1335331" cy="195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Gifs animados de Letra Mayúscula S de Smileys de Color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459" y="4092916"/>
            <a:ext cx="1182411" cy="11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849" y="-9525"/>
            <a:ext cx="12285849" cy="6867525"/>
          </a:xfrm>
          <a:prstGeom prst="rect">
            <a:avLst/>
          </a:prstGeom>
        </p:spPr>
      </p:pic>
      <p:pic>
        <p:nvPicPr>
          <p:cNvPr id="1026" name="Picture 2" descr="https://es.bloggif.com/tmp/dd22e90927de77c193ef7427a4204e69/text.gif?16185319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09829"/>
            <a:ext cx="1081554" cy="13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716210" y="1374594"/>
            <a:ext cx="8419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 smtClean="0"/>
              <a:t>Todas las palabras que terminan en </a:t>
            </a:r>
            <a:r>
              <a:rPr lang="es-CO" sz="3200" b="1" dirty="0" smtClean="0">
                <a:ln>
                  <a:solidFill>
                    <a:srgbClr val="FF0000"/>
                  </a:solidFill>
                </a:ln>
              </a:rPr>
              <a:t>CIÓN</a:t>
            </a:r>
            <a:r>
              <a:rPr lang="es-CO" sz="3200" b="1" dirty="0" smtClean="0"/>
              <a:t> cuando en su palabra original tiene una </a:t>
            </a:r>
            <a:r>
              <a:rPr lang="es-CO" sz="3200" b="1" dirty="0" smtClean="0">
                <a:ln>
                  <a:solidFill>
                    <a:srgbClr val="FF0000"/>
                  </a:solidFill>
                </a:ln>
              </a:rPr>
              <a:t>T.</a:t>
            </a:r>
            <a:endParaRPr lang="es-CO" sz="32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891116" y="4675878"/>
            <a:ext cx="41424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 smtClean="0"/>
              <a:t>Nu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t</a:t>
            </a:r>
            <a:r>
              <a:rPr lang="es-CO" sz="4400" b="1" dirty="0" smtClean="0"/>
              <a:t>rir-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es-CO" sz="4400" b="1" dirty="0" smtClean="0"/>
              <a:t>nutri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ción 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464572" y="2451812"/>
            <a:ext cx="3864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b="1" dirty="0" smtClean="0"/>
              <a:t>Aten</a:t>
            </a:r>
            <a:r>
              <a:rPr lang="es-CO" sz="4000" b="1" dirty="0" smtClean="0">
                <a:ln>
                  <a:solidFill>
                    <a:srgbClr val="FF0000"/>
                  </a:solidFill>
                </a:ln>
              </a:rPr>
              <a:t>t</a:t>
            </a:r>
            <a:r>
              <a:rPr lang="es-CO" sz="4000" b="1" dirty="0"/>
              <a:t>o</a:t>
            </a:r>
            <a:r>
              <a:rPr lang="es-CO" sz="4000" b="1" dirty="0" smtClean="0"/>
              <a:t>-</a:t>
            </a:r>
            <a:r>
              <a:rPr lang="es-CO" sz="4000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es-CO" sz="4000" b="1" dirty="0" smtClean="0"/>
              <a:t>aten</a:t>
            </a:r>
            <a:r>
              <a:rPr lang="es-CO" sz="4000" b="1" dirty="0" smtClean="0">
                <a:ln>
                  <a:solidFill>
                    <a:srgbClr val="FF0000"/>
                  </a:solidFill>
                </a:ln>
              </a:rPr>
              <a:t>ción </a:t>
            </a:r>
            <a:endParaRPr lang="es-CO" sz="4000" b="1" u="sng" dirty="0" smtClean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030" name="Picture 6" descr="descargar gif para diapositivas - Búsqueda de Google | Mario characters,  Animation, Disney charact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55" y="3159698"/>
            <a:ext cx="2233613" cy="25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s animados de familia ~ Gifmania | Emoticones animados para whatsapp,  Caras sonrientes animadas, Emojis de whatsapp nuev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35" y="2451812"/>
            <a:ext cx="2710079" cy="248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32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26" y="-9525"/>
            <a:ext cx="12285849" cy="6867525"/>
          </a:xfrm>
          <a:prstGeom prst="rect">
            <a:avLst/>
          </a:prstGeom>
        </p:spPr>
      </p:pic>
      <p:pic>
        <p:nvPicPr>
          <p:cNvPr id="1026" name="Picture 2" descr="https://es.bloggif.com/tmp/dd22e90927de77c193ef7427a4204e69/text.gif?16185319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09829"/>
            <a:ext cx="1081554" cy="13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524871" y="1516708"/>
            <a:ext cx="9305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/>
              <a:t>Cuando una palabra termina en diminutico con </a:t>
            </a:r>
            <a:r>
              <a:rPr lang="es-CO" sz="4000" b="1" dirty="0" smtClean="0">
                <a:ln>
                  <a:solidFill>
                    <a:srgbClr val="FF0000"/>
                  </a:solidFill>
                </a:ln>
              </a:rPr>
              <a:t>cito/a – cillo/a.</a:t>
            </a:r>
            <a:endParaRPr lang="es-CO" sz="4000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3314" name="Picture 2" descr="Pez tropical en Peces Tropicales - GIF Animado | REY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58" y="3108708"/>
            <a:ext cx="1597764" cy="15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959407" y="4079632"/>
            <a:ext cx="22731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/>
              <a:t>P</a:t>
            </a:r>
            <a:r>
              <a:rPr lang="es-CO" sz="4400" b="1" dirty="0" smtClean="0"/>
              <a:t>ece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cito 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3316" name="Picture 4" descr="florecilla para colorear, florecilla para imprimi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8" t="3445" r="20724"/>
          <a:stretch/>
        </p:blipFill>
        <p:spPr bwMode="auto">
          <a:xfrm>
            <a:off x="7337707" y="2840146"/>
            <a:ext cx="1039811" cy="231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8207156" y="3694912"/>
            <a:ext cx="24193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 smtClean="0"/>
              <a:t>Flore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cilla 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8491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s.bloggif.com/tmp/dd22e90927de77c193ef7427a4204e69/text.gif?161853191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09829"/>
            <a:ext cx="1081554" cy="13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647575" y="1346791"/>
            <a:ext cx="8768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/>
              <a:t>Las terminaciones en </a:t>
            </a:r>
            <a:r>
              <a:rPr lang="es-CO" sz="4000" b="1" dirty="0" smtClean="0">
                <a:ln>
                  <a:solidFill>
                    <a:srgbClr val="FF0000"/>
                  </a:solidFill>
                </a:ln>
              </a:rPr>
              <a:t>CES </a:t>
            </a:r>
            <a:r>
              <a:rPr lang="es-CO" sz="4000" b="1" dirty="0" smtClean="0"/>
              <a:t>del plural de las palabras con </a:t>
            </a:r>
            <a:r>
              <a:rPr lang="es-CO" sz="4000" b="1" dirty="0" smtClean="0">
                <a:ln>
                  <a:solidFill>
                    <a:srgbClr val="FF0000"/>
                  </a:solidFill>
                </a:ln>
              </a:rPr>
              <a:t>Z.</a:t>
            </a:r>
            <a:endParaRPr lang="es-CO" sz="40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758236" y="3465513"/>
            <a:ext cx="33682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 smtClean="0"/>
              <a:t>Maí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z</a:t>
            </a:r>
            <a:r>
              <a:rPr lang="es-CO" sz="4400" b="1" dirty="0" smtClean="0"/>
              <a:t>-</a:t>
            </a:r>
            <a:r>
              <a:rPr lang="es-CO" sz="4400" b="1" dirty="0"/>
              <a:t> </a:t>
            </a:r>
            <a:r>
              <a:rPr lang="es-CO" sz="4400" b="1" dirty="0" smtClean="0"/>
              <a:t>maí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ces 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9220" name="Picture 4" descr="GIF ANIMADOS Y FRASES CORTAS: GIF ANIMALES | Gif, Gif animados, Historias y  leyenda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89" y="2670230"/>
            <a:ext cx="1367372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https://es.bloggif.com/tmp/0f17310747a5be4c57c8c85d2f323df8/text.gif?161827215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670" y="1532964"/>
            <a:ext cx="4208930" cy="172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Gifs animados de Letra B Animad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93" y="3619932"/>
            <a:ext cx="1576481" cy="15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Animaníacos - Gifs animados gratis - Free animated gifs - Letra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03" y="3953435"/>
            <a:ext cx="17907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s.bloggif.com/tmp/dd22e90927de77c193ef7427a4204e69/text.gif?16185319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253"/>
            <a:ext cx="923758" cy="129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01398" y="1630687"/>
            <a:ext cx="7808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dirty="0" smtClean="0"/>
              <a:t>Palabras terminadas en 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SIVO-SIVA.</a:t>
            </a:r>
            <a:endParaRPr lang="es-CO" sz="3600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2052" name="Picture 4" descr="emoji® – The Official Brand | Bom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31" y="2509210"/>
            <a:ext cx="1941765" cy="194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5133376" y="2923606"/>
            <a:ext cx="25197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 smtClean="0"/>
              <a:t>Explo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sivo 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266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s.bloggif.com/tmp/dd22e90927de77c193ef7427a4204e69/text.gif?16185319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253"/>
            <a:ext cx="923758" cy="129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01398" y="1630687"/>
            <a:ext cx="7808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dirty="0" smtClean="0"/>
              <a:t>Palabras terminadas en 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ISIMO- ISIMA.</a:t>
            </a:r>
            <a:endParaRPr lang="es-CO" sz="3600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8194" name="Picture 2" descr="Fichas de Primaria: Imágenes y gifs escolar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51" y="2291833"/>
            <a:ext cx="1888378" cy="234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811224" y="2988488"/>
            <a:ext cx="37727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/>
              <a:t>I</a:t>
            </a:r>
            <a:r>
              <a:rPr lang="es-CO" sz="4400" b="1" dirty="0" smtClean="0"/>
              <a:t>nteligent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ísima 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1588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s.bloggif.com/tmp/dd22e90927de77c193ef7427a4204e69/text.gif?16185319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253"/>
            <a:ext cx="923758" cy="129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01398" y="1630687"/>
            <a:ext cx="7808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dirty="0" smtClean="0"/>
              <a:t>Palabras terminadas en 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OSO- OSA.</a:t>
            </a:r>
            <a:endParaRPr lang="es-CO" sz="36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632294" y="3080792"/>
            <a:ext cx="2380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 smtClean="0"/>
              <a:t>Perez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osa 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170" name="Picture 2" descr="mi6 | Fibrolandy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95" y="2277018"/>
            <a:ext cx="2485988" cy="28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43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s.bloggif.com/tmp/dd22e90927de77c193ef7427a4204e69/text.gif?16185319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253"/>
            <a:ext cx="923758" cy="129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01398" y="1630687"/>
            <a:ext cx="7808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dirty="0" smtClean="0"/>
              <a:t>Palabras terminadas en 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ISMO.</a:t>
            </a:r>
            <a:endParaRPr lang="es-CO" sz="3600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6146" name="Picture 2" descr="El Deporte: ¡A mover el body! – Respetin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74" y="2361047"/>
            <a:ext cx="2526927" cy="278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623380" y="2751830"/>
            <a:ext cx="25695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 smtClean="0"/>
              <a:t>Atlet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ismo 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905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s.bloggif.com/tmp/dd22e90927de77c193ef7427a4204e69/text.gif?16185319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253"/>
            <a:ext cx="923758" cy="129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01398" y="1630687"/>
            <a:ext cx="7808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dirty="0" smtClean="0"/>
              <a:t>Palabras terminadas en 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ESTA- ESTO- ISTA.</a:t>
            </a:r>
            <a:endParaRPr lang="es-CO" sz="3600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5122" name="Picture 2" descr="Gifs de gente: Gifs variados de persona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304" y="2339444"/>
            <a:ext cx="2252137" cy="225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385330" y="3433062"/>
            <a:ext cx="2490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 smtClean="0"/>
              <a:t>Violin</a:t>
            </a:r>
            <a:r>
              <a:rPr lang="es-CO" sz="4400" b="1" dirty="0" smtClean="0">
                <a:ln>
                  <a:solidFill>
                    <a:srgbClr val="FF0000"/>
                  </a:solidFill>
                </a:ln>
              </a:rPr>
              <a:t>ista 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671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Los fondos de Zoom más originales y divertidos - MEN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>
            <a:hlinkClick r:id="rId3" action="ppaction://hlinksldjump"/>
          </p:cNvPr>
          <p:cNvSpPr/>
          <p:nvPr/>
        </p:nvSpPr>
        <p:spPr>
          <a:xfrm>
            <a:off x="1169571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6" name="Rectángulo redondeado 5">
            <a:hlinkClick r:id="rId3" action="ppaction://hlinksldjump"/>
          </p:cNvPr>
          <p:cNvSpPr/>
          <p:nvPr/>
        </p:nvSpPr>
        <p:spPr>
          <a:xfrm>
            <a:off x="2852886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Ó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996950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8" name="Rectángulo redondeado 7">
            <a:hlinkClick r:id="rId3" action="ppaction://hlinksldjump"/>
          </p:cNvPr>
          <p:cNvSpPr/>
          <p:nvPr/>
        </p:nvSpPr>
        <p:spPr>
          <a:xfrm>
            <a:off x="1169571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M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169571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I</a:t>
            </a:r>
            <a:endParaRPr lang="es-CO" sz="5000" dirty="0"/>
          </a:p>
        </p:txBody>
      </p:sp>
      <p:sp>
        <p:nvSpPr>
          <p:cNvPr id="10" name="Rectángulo redondeado 9">
            <a:hlinkClick r:id="rId3" action="ppaction://hlinksldjump"/>
          </p:cNvPr>
          <p:cNvSpPr/>
          <p:nvPr/>
        </p:nvSpPr>
        <p:spPr>
          <a:xfrm>
            <a:off x="1998807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85264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12" name="Rectángulo redondeado 11">
            <a:hlinkClick r:id="rId3" action="ppaction://hlinksldjump"/>
          </p:cNvPr>
          <p:cNvSpPr/>
          <p:nvPr/>
        </p:nvSpPr>
        <p:spPr>
          <a:xfrm>
            <a:off x="285264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R</a:t>
            </a:r>
            <a:endParaRPr lang="es-CO" sz="50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1998807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" name="Rectángulo redondeado 2"/>
          <p:cNvSpPr/>
          <p:nvPr/>
        </p:nvSpPr>
        <p:spPr>
          <a:xfrm>
            <a:off x="126299" y="2798808"/>
            <a:ext cx="5252526" cy="7949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redondeado 25"/>
          <p:cNvSpPr/>
          <p:nvPr/>
        </p:nvSpPr>
        <p:spPr>
          <a:xfrm>
            <a:off x="757834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C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925012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P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843262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7578348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30" name="Rectángulo redondeado 29">
            <a:hlinkClick r:id="rId3" action="ppaction://hlinksldjump"/>
          </p:cNvPr>
          <p:cNvSpPr/>
          <p:nvPr/>
        </p:nvSpPr>
        <p:spPr>
          <a:xfrm>
            <a:off x="7578348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31" name="Rectángulo redondeado 30"/>
          <p:cNvSpPr/>
          <p:nvPr/>
        </p:nvSpPr>
        <p:spPr>
          <a:xfrm>
            <a:off x="8407584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Z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924797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B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924797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R</a:t>
            </a:r>
            <a:endParaRPr lang="es-CO" sz="5000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840758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6304054" y="2908799"/>
            <a:ext cx="5583145" cy="705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redondeado 35"/>
          <p:cNvSpPr/>
          <p:nvPr/>
        </p:nvSpPr>
        <p:spPr>
          <a:xfrm>
            <a:off x="187596" y="2881300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806926" y="2874577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1446373" y="2881299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2087487" y="2874577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187596" y="2871811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797705" y="2876209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T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1444612" y="2876209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E</a:t>
            </a:r>
            <a:endParaRPr lang="es-CO" sz="5000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2094596" y="2879484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51" name="Rectángulo redondeado 50"/>
          <p:cNvSpPr/>
          <p:nvPr/>
        </p:nvSpPr>
        <p:spPr>
          <a:xfrm>
            <a:off x="638910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7104996" y="296396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3" name="Rectángulo redondeado 52"/>
          <p:cNvSpPr/>
          <p:nvPr/>
        </p:nvSpPr>
        <p:spPr>
          <a:xfrm>
            <a:off x="778620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8470313" y="296238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8" name="Rectángulo redondeado 57"/>
          <p:cNvSpPr/>
          <p:nvPr/>
        </p:nvSpPr>
        <p:spPr>
          <a:xfrm>
            <a:off x="915441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9830492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0" name="Rectángulo redondeado 59"/>
          <p:cNvSpPr/>
          <p:nvPr/>
        </p:nvSpPr>
        <p:spPr>
          <a:xfrm>
            <a:off x="10500658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1" name="Rectángulo redondeado 60"/>
          <p:cNvSpPr/>
          <p:nvPr/>
        </p:nvSpPr>
        <p:spPr>
          <a:xfrm>
            <a:off x="11184389" y="2970911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1" name="Rectángulo redondeado 40"/>
          <p:cNvSpPr/>
          <p:nvPr/>
        </p:nvSpPr>
        <p:spPr>
          <a:xfrm>
            <a:off x="6385490" y="295815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P</a:t>
            </a:r>
            <a:endParaRPr lang="es-CO" sz="5000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7107927" y="2965314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43" name="Rectángulo redondeado 42"/>
          <p:cNvSpPr/>
          <p:nvPr/>
        </p:nvSpPr>
        <p:spPr>
          <a:xfrm>
            <a:off x="7788844" y="295282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R</a:t>
            </a:r>
          </a:p>
        </p:txBody>
      </p:sp>
      <p:sp>
        <p:nvSpPr>
          <p:cNvPr id="44" name="Rectángulo redondeado 43"/>
          <p:cNvSpPr/>
          <p:nvPr/>
        </p:nvSpPr>
        <p:spPr>
          <a:xfrm>
            <a:off x="8482666" y="2953097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45" name="Rectángulo redondeado 44"/>
          <p:cNvSpPr/>
          <p:nvPr/>
        </p:nvSpPr>
        <p:spPr>
          <a:xfrm>
            <a:off x="9167864" y="294026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Z</a:t>
            </a:r>
          </a:p>
        </p:txBody>
      </p:sp>
      <p:sp>
        <p:nvSpPr>
          <p:cNvPr id="55" name="Rectángulo redondeado 54"/>
          <p:cNvSpPr/>
          <p:nvPr/>
        </p:nvSpPr>
        <p:spPr>
          <a:xfrm>
            <a:off x="9837043" y="295372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56" name="Rectángulo redondeado 55"/>
          <p:cNvSpPr/>
          <p:nvPr/>
        </p:nvSpPr>
        <p:spPr>
          <a:xfrm>
            <a:off x="10506567" y="295517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S</a:t>
            </a:r>
            <a:endParaRPr lang="es-CO" sz="5000" dirty="0"/>
          </a:p>
        </p:txBody>
      </p:sp>
      <p:sp>
        <p:nvSpPr>
          <p:cNvPr id="57" name="Rectángulo redondeado 56"/>
          <p:cNvSpPr/>
          <p:nvPr/>
        </p:nvSpPr>
        <p:spPr>
          <a:xfrm>
            <a:off x="11191927" y="295282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pic>
        <p:nvPicPr>
          <p:cNvPr id="64" name="Picture 6" descr="Lápiz, Lápiz De Color, Lápiz Azul imagen png - imagen transparente descarga  gratuita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44" y1="37857" x2="28111" y2="53333"/>
                        <a14:foregroundMark x1="20333" y1="67857" x2="22222" y2="25238"/>
                        <a14:foregroundMark x1="18556" y1="17619" x2="26444" y2="75476"/>
                        <a14:foregroundMark x1="5667" y1="15952" x2="7111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902" b="5564"/>
          <a:stretch/>
        </p:blipFill>
        <p:spPr bwMode="auto">
          <a:xfrm>
            <a:off x="10581343" y="6065565"/>
            <a:ext cx="1305298" cy="5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descargar gif para diapositivas - Búsqueda de Google | Mario characters,  Animation, Disney characte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6" y="3669484"/>
            <a:ext cx="2760749" cy="314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mi6 | Fibrolandy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97" y="3331107"/>
            <a:ext cx="2982585" cy="344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50 Fondos Aulas Virtuales Digitales -Orientacion Andujar | Decoración de  clase, Decoracion de aulas, Escritorios de maestro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3" name="Rectángulo redondeado 62"/>
          <p:cNvSpPr/>
          <p:nvPr/>
        </p:nvSpPr>
        <p:spPr>
          <a:xfrm>
            <a:off x="2743479" y="2874697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7" name="Rectángulo redondeado 66"/>
          <p:cNvSpPr/>
          <p:nvPr/>
        </p:nvSpPr>
        <p:spPr>
          <a:xfrm>
            <a:off x="2741128" y="2874549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C</a:t>
            </a:r>
          </a:p>
        </p:txBody>
      </p:sp>
      <p:sp>
        <p:nvSpPr>
          <p:cNvPr id="68" name="Rectángulo redondeado 67"/>
          <p:cNvSpPr/>
          <p:nvPr/>
        </p:nvSpPr>
        <p:spPr>
          <a:xfrm>
            <a:off x="3414347" y="2895352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9" name="Rectángulo redondeado 68"/>
          <p:cNvSpPr/>
          <p:nvPr/>
        </p:nvSpPr>
        <p:spPr>
          <a:xfrm>
            <a:off x="3418632" y="2895352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sp>
        <p:nvSpPr>
          <p:cNvPr id="70" name="Rectángulo redondeado 69"/>
          <p:cNvSpPr/>
          <p:nvPr/>
        </p:nvSpPr>
        <p:spPr>
          <a:xfrm>
            <a:off x="4048060" y="2898705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72" name="Rectángulo redondeado 71"/>
          <p:cNvSpPr/>
          <p:nvPr/>
        </p:nvSpPr>
        <p:spPr>
          <a:xfrm>
            <a:off x="4686015" y="2890953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73" name="Rectángulo redondeado 72"/>
          <p:cNvSpPr/>
          <p:nvPr/>
        </p:nvSpPr>
        <p:spPr>
          <a:xfrm>
            <a:off x="4048038" y="2890952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Ó</a:t>
            </a:r>
          </a:p>
        </p:txBody>
      </p:sp>
      <p:sp>
        <p:nvSpPr>
          <p:cNvPr id="71" name="Rectángulo redondeado 70"/>
          <p:cNvSpPr/>
          <p:nvPr/>
        </p:nvSpPr>
        <p:spPr>
          <a:xfrm>
            <a:off x="4679291" y="2890951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24672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5" grpId="0" animBg="1"/>
      <p:bldP spid="56" grpId="0" animBg="1"/>
      <p:bldP spid="57" grpId="0" animBg="1"/>
      <p:bldP spid="67" grpId="0" animBg="1"/>
      <p:bldP spid="69" grpId="0" animBg="1"/>
      <p:bldP spid="73" grpId="0" animBg="1"/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ágenes de Paisajes Animados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3"/>
            <a:ext cx="12192001" cy="68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s.bloggif.com/tmp/e171e7af55ca0cc8ea81a1be1a1ae094/text.gif?16190573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8" y="756457"/>
            <a:ext cx="7760482" cy="7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>
            <a:hlinkClick r:id="rId4" action="ppaction://hlinksldjump"/>
          </p:cNvPr>
          <p:cNvSpPr/>
          <p:nvPr/>
        </p:nvSpPr>
        <p:spPr>
          <a:xfrm flipH="1">
            <a:off x="685798" y="5338482"/>
            <a:ext cx="2003613" cy="1132933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VOLVER</a:t>
            </a:r>
            <a:endParaRPr lang="es-CO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MIS CREACIONES 2018: Gif | Emoticonos animados, Gif lindos, Emoticonos  divertid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53" y="3681700"/>
            <a:ext cx="2693894" cy="26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5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Los fondos de Zoom más originales y divertidos - MENz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717202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6" name="Rectángulo redondeado 5">
            <a:hlinkClick r:id="rId3" action="ppaction://hlinksldjump"/>
          </p:cNvPr>
          <p:cNvSpPr/>
          <p:nvPr/>
        </p:nvSpPr>
        <p:spPr>
          <a:xfrm>
            <a:off x="240051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Ó</a:t>
            </a:r>
          </a:p>
        </p:txBody>
      </p:sp>
      <p:sp>
        <p:nvSpPr>
          <p:cNvPr id="7" name="Rectángulo redondeado 6">
            <a:hlinkClick r:id="rId3" action="ppaction://hlinksldjump"/>
          </p:cNvPr>
          <p:cNvSpPr/>
          <p:nvPr/>
        </p:nvSpPr>
        <p:spPr>
          <a:xfrm>
            <a:off x="154458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717202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M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717202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Í</a:t>
            </a:r>
            <a:endParaRPr lang="es-CO" sz="50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1546438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C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400274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240027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13" name="Rectángulo redondeado 12">
            <a:hlinkClick r:id="rId3" action="ppaction://hlinksldjump"/>
          </p:cNvPr>
          <p:cNvSpPr/>
          <p:nvPr/>
        </p:nvSpPr>
        <p:spPr>
          <a:xfrm>
            <a:off x="154643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" name="Rectángulo redondeado 2"/>
          <p:cNvSpPr/>
          <p:nvPr/>
        </p:nvSpPr>
        <p:spPr>
          <a:xfrm>
            <a:off x="126299" y="2798808"/>
            <a:ext cx="3934713" cy="7949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redondeado 25"/>
          <p:cNvSpPr/>
          <p:nvPr/>
        </p:nvSpPr>
        <p:spPr>
          <a:xfrm>
            <a:off x="757834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925012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843262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7578348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sp>
        <p:nvSpPr>
          <p:cNvPr id="30" name="Rectángulo redondeado 29">
            <a:hlinkClick r:id="rId3" action="ppaction://hlinksldjump"/>
          </p:cNvPr>
          <p:cNvSpPr/>
          <p:nvPr/>
        </p:nvSpPr>
        <p:spPr>
          <a:xfrm>
            <a:off x="7578348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Y</a:t>
            </a:r>
          </a:p>
        </p:txBody>
      </p:sp>
      <p:sp>
        <p:nvSpPr>
          <p:cNvPr id="31" name="Rectángulo redondeado 30"/>
          <p:cNvSpPr/>
          <p:nvPr/>
        </p:nvSpPr>
        <p:spPr>
          <a:xfrm>
            <a:off x="8407584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924797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924797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T</a:t>
            </a:r>
          </a:p>
        </p:txBody>
      </p:sp>
      <p:sp>
        <p:nvSpPr>
          <p:cNvPr id="34" name="Rectángulo redondeado 33"/>
          <p:cNvSpPr/>
          <p:nvPr/>
        </p:nvSpPr>
        <p:spPr>
          <a:xfrm>
            <a:off x="840758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4847832" y="2908799"/>
            <a:ext cx="7039368" cy="705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redondeado 35"/>
          <p:cNvSpPr/>
          <p:nvPr/>
        </p:nvSpPr>
        <p:spPr>
          <a:xfrm>
            <a:off x="187596" y="2881300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806926" y="2874577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1446373" y="2881299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2087487" y="2874577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187596" y="2871811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M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797705" y="2876209"/>
            <a:ext cx="547001" cy="624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1444612" y="2876209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Í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2094596" y="2879484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C</a:t>
            </a:r>
          </a:p>
        </p:txBody>
      </p:sp>
      <p:sp>
        <p:nvSpPr>
          <p:cNvPr id="51" name="Rectángulo redondeado 50"/>
          <p:cNvSpPr/>
          <p:nvPr/>
        </p:nvSpPr>
        <p:spPr>
          <a:xfrm>
            <a:off x="638910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7104996" y="296396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3" name="Rectángulo redondeado 52"/>
          <p:cNvSpPr/>
          <p:nvPr/>
        </p:nvSpPr>
        <p:spPr>
          <a:xfrm>
            <a:off x="778620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8470313" y="296238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8" name="Rectángulo redondeado 57"/>
          <p:cNvSpPr/>
          <p:nvPr/>
        </p:nvSpPr>
        <p:spPr>
          <a:xfrm>
            <a:off x="915441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9830492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0" name="Rectángulo redondeado 59"/>
          <p:cNvSpPr/>
          <p:nvPr/>
        </p:nvSpPr>
        <p:spPr>
          <a:xfrm>
            <a:off x="10500658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1" name="Rectángulo redondeado 60"/>
          <p:cNvSpPr/>
          <p:nvPr/>
        </p:nvSpPr>
        <p:spPr>
          <a:xfrm>
            <a:off x="11184389" y="2970911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1" name="Rectángulo redondeado 40"/>
          <p:cNvSpPr/>
          <p:nvPr/>
        </p:nvSpPr>
        <p:spPr>
          <a:xfrm>
            <a:off x="6398937" y="2944703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42" name="Rectángulo redondeado 41"/>
          <p:cNvSpPr/>
          <p:nvPr/>
        </p:nvSpPr>
        <p:spPr>
          <a:xfrm>
            <a:off x="7094480" y="2951867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</a:p>
        </p:txBody>
      </p:sp>
      <p:sp>
        <p:nvSpPr>
          <p:cNvPr id="43" name="Rectángulo redondeado 42"/>
          <p:cNvSpPr/>
          <p:nvPr/>
        </p:nvSpPr>
        <p:spPr>
          <a:xfrm>
            <a:off x="7788844" y="295282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sp>
        <p:nvSpPr>
          <p:cNvPr id="44" name="Rectángulo redondeado 43"/>
          <p:cNvSpPr/>
          <p:nvPr/>
        </p:nvSpPr>
        <p:spPr>
          <a:xfrm>
            <a:off x="8482666" y="2953097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45" name="Rectángulo redondeado 44"/>
          <p:cNvSpPr/>
          <p:nvPr/>
        </p:nvSpPr>
        <p:spPr>
          <a:xfrm>
            <a:off x="9167864" y="294026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sp>
        <p:nvSpPr>
          <p:cNvPr id="55" name="Rectángulo redondeado 54"/>
          <p:cNvSpPr/>
          <p:nvPr/>
        </p:nvSpPr>
        <p:spPr>
          <a:xfrm>
            <a:off x="9837043" y="295372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56" name="Rectángulo redondeado 55"/>
          <p:cNvSpPr/>
          <p:nvPr/>
        </p:nvSpPr>
        <p:spPr>
          <a:xfrm>
            <a:off x="10506567" y="295517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T</a:t>
            </a:r>
          </a:p>
        </p:txBody>
      </p:sp>
      <p:sp>
        <p:nvSpPr>
          <p:cNvPr id="57" name="Rectángulo redondeado 56"/>
          <p:cNvSpPr/>
          <p:nvPr/>
        </p:nvSpPr>
        <p:spPr>
          <a:xfrm>
            <a:off x="11191927" y="295282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pic>
        <p:nvPicPr>
          <p:cNvPr id="64" name="Picture 6" descr="Lápiz, Lápiz De Color, Lápiz Azul imagen png - imagen transparente descarga  gratuita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44" y1="37857" x2="28111" y2="53333"/>
                        <a14:foregroundMark x1="20333" y1="67857" x2="22222" y2="25238"/>
                        <a14:foregroundMark x1="18556" y1="17619" x2="26444" y2="75476"/>
                        <a14:foregroundMark x1="5667" y1="15952" x2="7111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902" b="5564"/>
          <a:stretch/>
        </p:blipFill>
        <p:spPr bwMode="auto">
          <a:xfrm>
            <a:off x="10581343" y="6065565"/>
            <a:ext cx="1305298" cy="5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50 Fondos Aulas Virtuales Digitales -Orientacion Andujar | Decoración de  clase, Decoracion de aulas, Escritorios de maestro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3" name="Rectángulo redondeado 62"/>
          <p:cNvSpPr/>
          <p:nvPr/>
        </p:nvSpPr>
        <p:spPr>
          <a:xfrm>
            <a:off x="2743479" y="2874697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7" name="Rectángulo redondeado 66"/>
          <p:cNvSpPr/>
          <p:nvPr/>
        </p:nvSpPr>
        <p:spPr>
          <a:xfrm>
            <a:off x="2741128" y="2874549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68" name="Rectángulo redondeado 67"/>
          <p:cNvSpPr/>
          <p:nvPr/>
        </p:nvSpPr>
        <p:spPr>
          <a:xfrm>
            <a:off x="3414347" y="2895352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9" name="Rectángulo redondeado 68"/>
          <p:cNvSpPr/>
          <p:nvPr/>
        </p:nvSpPr>
        <p:spPr>
          <a:xfrm>
            <a:off x="3418632" y="2895352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70" name="Rectángulo redondeado 69"/>
          <p:cNvSpPr/>
          <p:nvPr/>
        </p:nvSpPr>
        <p:spPr>
          <a:xfrm>
            <a:off x="4974415" y="2976410"/>
            <a:ext cx="607004" cy="5758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72" name="Rectángulo redondeado 71"/>
          <p:cNvSpPr/>
          <p:nvPr/>
        </p:nvSpPr>
        <p:spPr>
          <a:xfrm>
            <a:off x="5680300" y="2962924"/>
            <a:ext cx="614777" cy="6027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73" name="Rectángulo redondeado 72"/>
          <p:cNvSpPr/>
          <p:nvPr/>
        </p:nvSpPr>
        <p:spPr>
          <a:xfrm>
            <a:off x="4978472" y="2957301"/>
            <a:ext cx="597968" cy="5949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71" name="Rectángulo redondeado 70"/>
          <p:cNvSpPr/>
          <p:nvPr/>
        </p:nvSpPr>
        <p:spPr>
          <a:xfrm>
            <a:off x="5684535" y="2957301"/>
            <a:ext cx="603911" cy="5949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pic>
        <p:nvPicPr>
          <p:cNvPr id="65" name="Picture 2" descr="Gifs de gente: Gifs variados de persona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820" y="3509439"/>
            <a:ext cx="3226099" cy="32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GIF ANIMADOS Y FRASES CORTAS: GIF ANIMALES | Gif, Gif animados, Historias y  leyenda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8" y="3533891"/>
            <a:ext cx="1991508" cy="325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5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5" grpId="0" animBg="1"/>
      <p:bldP spid="56" grpId="0" animBg="1"/>
      <p:bldP spid="57" grpId="0" animBg="1"/>
      <p:bldP spid="67" grpId="0" animBg="1"/>
      <p:bldP spid="69" grpId="0" animBg="1"/>
      <p:bldP spid="73" grpId="0" animBg="1"/>
      <p:bldP spid="7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ágenes de Paisajes Animados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3"/>
            <a:ext cx="12192001" cy="68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s.bloggif.com/tmp/e171e7af55ca0cc8ea81a1be1a1ae094/text.gif?16190573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8" y="756457"/>
            <a:ext cx="7760482" cy="7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>
            <a:hlinkClick r:id="rId4" action="ppaction://hlinksldjump"/>
          </p:cNvPr>
          <p:cNvSpPr/>
          <p:nvPr/>
        </p:nvSpPr>
        <p:spPr>
          <a:xfrm flipH="1">
            <a:off x="685798" y="5338482"/>
            <a:ext cx="2003613" cy="1132933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VOLVER</a:t>
            </a:r>
            <a:endParaRPr lang="es-CO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MIS CREACIONES 2018: Gif | Emoticonos animados, Gif lindos, Emoticonos  divertid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53" y="3681700"/>
            <a:ext cx="2693894" cy="26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86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https://es.bloggif.com/tmp/0f17310747a5be4c57c8c85d2f323df8/text.gif?16183437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81" y="1378894"/>
            <a:ext cx="3247838" cy="19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Gifs animados de Letras Color Fucsia ~ Gifmania | Letras colores, Letras,  Color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71" y="4616764"/>
            <a:ext cx="861543" cy="9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065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es.bloggif.com/tmp/0f17310747a5be4c57c8c85d2f323df8/text.gif?161834405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0"/>
            <a:ext cx="1323788" cy="16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448860" y="1486084"/>
            <a:ext cx="7856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/>
              <a:t>Palabras que empiezan por </a:t>
            </a:r>
            <a:r>
              <a:rPr lang="es-CO" sz="4800" b="1" dirty="0" smtClean="0">
                <a:ln>
                  <a:solidFill>
                    <a:srgbClr val="FF0000"/>
                  </a:solidFill>
                </a:ln>
              </a:rPr>
              <a:t>BIEN</a:t>
            </a:r>
          </a:p>
        </p:txBody>
      </p:sp>
      <p:pic>
        <p:nvPicPr>
          <p:cNvPr id="15362" name="Picture 2" descr="bienvenidos-gif-animado | CEIP MARÍA MUÑOZ MAY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081" y="3240741"/>
            <a:ext cx="5265962" cy="167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1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26" y="-9525"/>
            <a:ext cx="12285849" cy="6867525"/>
          </a:xfrm>
          <a:prstGeom prst="rect">
            <a:avLst/>
          </a:prstGeom>
        </p:spPr>
      </p:pic>
      <p:pic>
        <p:nvPicPr>
          <p:cNvPr id="15362" name="Picture 2" descr="https://es.bloggif.com/tmp/dd22e90927de77c193ef7427a4204e69/text.gif?16185345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71" y="286987"/>
            <a:ext cx="24955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854022" y="1440749"/>
            <a:ext cx="86970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 smtClean="0"/>
              <a:t>La palabra </a:t>
            </a:r>
            <a:r>
              <a:rPr lang="es-CO" sz="3200" b="1" dirty="0">
                <a:ln>
                  <a:solidFill>
                    <a:srgbClr val="FF0000"/>
                  </a:solidFill>
                </a:ln>
              </a:rPr>
              <a:t>A</a:t>
            </a:r>
            <a:r>
              <a:rPr lang="es-CO" sz="3200" b="1" dirty="0" smtClean="0"/>
              <a:t> va si </a:t>
            </a:r>
            <a:r>
              <a:rPr lang="es-CO" sz="3200" b="1" dirty="0" smtClean="0">
                <a:ln>
                  <a:solidFill>
                    <a:srgbClr val="FF0000"/>
                  </a:solidFill>
                </a:ln>
              </a:rPr>
              <a:t>H</a:t>
            </a:r>
            <a:r>
              <a:rPr lang="es-CO" sz="3200" b="1" dirty="0" smtClean="0"/>
              <a:t> cuando se usa como una </a:t>
            </a:r>
            <a:r>
              <a:rPr lang="es-CO" sz="3200" b="1" dirty="0" smtClean="0">
                <a:ln>
                  <a:solidFill>
                    <a:srgbClr val="FF0000"/>
                  </a:solidFill>
                </a:ln>
              </a:rPr>
              <a:t>preposición </a:t>
            </a:r>
            <a:r>
              <a:rPr lang="es-CO" sz="3200" b="1" dirty="0" smtClean="0"/>
              <a:t>para unir frases, palabras y darle sentido.</a:t>
            </a:r>
          </a:p>
          <a:p>
            <a:pPr algn="ctr"/>
            <a:r>
              <a:rPr lang="es-CO" sz="3200" b="1" dirty="0" smtClean="0"/>
              <a:t>a- ante </a:t>
            </a:r>
            <a:endParaRPr lang="es-CO" sz="3200" b="1" dirty="0"/>
          </a:p>
        </p:txBody>
      </p:sp>
      <p:sp>
        <p:nvSpPr>
          <p:cNvPr id="5" name="Rectángulo 4"/>
          <p:cNvSpPr/>
          <p:nvPr/>
        </p:nvSpPr>
        <p:spPr>
          <a:xfrm>
            <a:off x="3465464" y="4306795"/>
            <a:ext cx="5556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/>
              <a:t>E</a:t>
            </a:r>
            <a:r>
              <a:rPr lang="es-CO" sz="3600" b="1" dirty="0" smtClean="0"/>
              <a:t>l niño va 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a </a:t>
            </a:r>
            <a:r>
              <a:rPr lang="es-CO" sz="3600" b="1" dirty="0" smtClean="0"/>
              <a:t>jugar al parque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  </a:t>
            </a:r>
            <a:endParaRPr lang="es-CO" sz="3600" b="1" u="sng" dirty="0" smtClean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026" name="Picture 2" descr="Otros | Normalistas.ne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04" y="364252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7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15362" name="Picture 2" descr="https://es.bloggif.com/tmp/dd22e90927de77c193ef7427a4204e69/text.gif?16185345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4" y="274637"/>
            <a:ext cx="24955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854022" y="1440749"/>
            <a:ext cx="8697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Todas las voces que comienzan por las secuencias </a:t>
            </a:r>
            <a:r>
              <a:rPr lang="es-ES" sz="3200" dirty="0" err="1">
                <a:ln>
                  <a:solidFill>
                    <a:srgbClr val="FF0000"/>
                  </a:solidFill>
                </a:ln>
              </a:rPr>
              <a:t>alb</a:t>
            </a:r>
            <a:r>
              <a:rPr lang="es-ES" sz="3200" dirty="0">
                <a:ln>
                  <a:solidFill>
                    <a:srgbClr val="FF0000"/>
                  </a:solidFill>
                </a:ln>
              </a:rPr>
              <a:t>-, </a:t>
            </a:r>
            <a:r>
              <a:rPr lang="es-ES" sz="3200" dirty="0" err="1">
                <a:ln>
                  <a:solidFill>
                    <a:srgbClr val="FF0000"/>
                  </a:solidFill>
                </a:ln>
              </a:rPr>
              <a:t>alv</a:t>
            </a:r>
            <a:r>
              <a:rPr lang="es-ES" sz="3200" dirty="0">
                <a:ln>
                  <a:solidFill>
                    <a:srgbClr val="FF0000"/>
                  </a:solidFill>
                </a:ln>
              </a:rPr>
              <a:t>-</a:t>
            </a:r>
            <a:endParaRPr lang="es-CO" sz="3200" b="1" dirty="0" smtClean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209422" y="2582162"/>
            <a:ext cx="241861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dirty="0" smtClean="0"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Albacea</a:t>
            </a:r>
          </a:p>
          <a:p>
            <a:pPr algn="ctr"/>
            <a:r>
              <a:rPr lang="it-IT" sz="3600" dirty="0" smtClean="0"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Albaricoque</a:t>
            </a:r>
          </a:p>
          <a:p>
            <a:pPr algn="ctr"/>
            <a:r>
              <a:rPr lang="it-IT" sz="3600" dirty="0" smtClean="0"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Albedrío</a:t>
            </a:r>
          </a:p>
          <a:p>
            <a:pPr algn="ctr"/>
            <a:r>
              <a:rPr lang="it-IT" sz="3600" dirty="0" smtClean="0"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Albino</a:t>
            </a:r>
          </a:p>
          <a:p>
            <a:pPr algn="ctr"/>
            <a:r>
              <a:rPr lang="it-IT" sz="3600" dirty="0" smtClean="0">
                <a:latin typeface="Calibri" panose="020F0502020204030204" pitchFamily="34" charset="0"/>
                <a:ea typeface="Malgun Gothic Semilight" panose="020B0502040204020203" pitchFamily="34" charset="-128"/>
                <a:cs typeface="Calibri" panose="020F0502020204030204" pitchFamily="34" charset="0"/>
              </a:rPr>
              <a:t>Alverja</a:t>
            </a:r>
            <a:endParaRPr lang="it-IT" sz="3600" dirty="0">
              <a:latin typeface="Calibri" panose="020F0502020204030204" pitchFamily="34" charset="0"/>
              <a:ea typeface="Malgun Gothic Semilight" panose="020B0502040204020203" pitchFamily="34" charset="-128"/>
              <a:cs typeface="Calibri" panose="020F0502020204030204" pitchFamily="34" charset="0"/>
            </a:endParaRPr>
          </a:p>
        </p:txBody>
      </p:sp>
      <p:pic>
        <p:nvPicPr>
          <p:cNvPr id="2050" name="Picture 2" descr="Albahaca, qué es, características y principios activo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67" b="98333" l="8667" r="9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8" t="18589" r="8840" b="1881"/>
          <a:stretch/>
        </p:blipFill>
        <p:spPr bwMode="auto">
          <a:xfrm>
            <a:off x="10057280" y="5230464"/>
            <a:ext cx="1493744" cy="144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lbaricoque Blanco - Frutas Bretó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786" l="3750" r="97000">
                        <a14:foregroundMark x1="73667" y1="49467" x2="78917" y2="52861"/>
                        <a14:foregroundMark x1="25333" y1="25024" x2="27417" y2="16198"/>
                        <a14:foregroundMark x1="29750" y1="24442" x2="33417" y2="20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2" r="2986" b="8919"/>
          <a:stretch/>
        </p:blipFill>
        <p:spPr bwMode="auto">
          <a:xfrm>
            <a:off x="7959539" y="4436021"/>
            <a:ext cx="2097741" cy="175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utas y verduras – VeggieShop.p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200" b="70800" l="16200" r="88200">
                        <a14:foregroundMark x1="20800" y1="65200" x2="30600" y2="59200"/>
                        <a14:backgroundMark x1="29800" y1="52600" x2="41600" y2="63200"/>
                        <a14:backgroundMark x1="41600" y1="63000" x2="51200" y2="66000"/>
                        <a14:backgroundMark x1="51600" y1="66000" x2="58600" y2="69800"/>
                        <a14:backgroundMark x1="57800" y1="65800" x2="47000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28801" r="12067" b="29129"/>
          <a:stretch/>
        </p:blipFill>
        <p:spPr bwMode="auto">
          <a:xfrm flipH="1">
            <a:off x="9282835" y="3424237"/>
            <a:ext cx="2615314" cy="16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5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25" y="0"/>
            <a:ext cx="12285849" cy="6867525"/>
          </a:xfrm>
          <a:prstGeom prst="rect">
            <a:avLst/>
          </a:prstGeom>
        </p:spPr>
      </p:pic>
      <p:pic>
        <p:nvPicPr>
          <p:cNvPr id="15362" name="Picture 2" descr="https://es.bloggif.com/tmp/dd22e90927de77c193ef7427a4204e69/text.gif?16185345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4" y="274637"/>
            <a:ext cx="249555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854022" y="1440749"/>
            <a:ext cx="8697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Todas las voces que comienzan por la secuencia </a:t>
            </a:r>
            <a:r>
              <a:rPr lang="es-ES" sz="3200" dirty="0">
                <a:ln>
                  <a:solidFill>
                    <a:srgbClr val="FF0000"/>
                  </a:solidFill>
                </a:ln>
              </a:rPr>
              <a:t>exo</a:t>
            </a:r>
            <a:endParaRPr lang="es-CO" sz="3200" b="1" dirty="0" smtClean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928946" y="2690968"/>
            <a:ext cx="241482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dirty="0" smtClean="0"/>
              <a:t>Exodo</a:t>
            </a:r>
          </a:p>
          <a:p>
            <a:pPr algn="ctr"/>
            <a:r>
              <a:rPr lang="pt-BR" sz="3200" dirty="0" smtClean="0"/>
              <a:t>Exorbitante</a:t>
            </a:r>
          </a:p>
          <a:p>
            <a:pPr algn="ctr"/>
            <a:r>
              <a:rPr lang="pt-BR" sz="3200" dirty="0" smtClean="0"/>
              <a:t>Exótico</a:t>
            </a:r>
          </a:p>
          <a:p>
            <a:pPr algn="ctr"/>
            <a:r>
              <a:rPr lang="pt-BR" sz="3200" dirty="0" smtClean="0"/>
              <a:t>Exoesqueleto</a:t>
            </a:r>
            <a:endParaRPr lang="pt-BR" sz="3200" dirty="0"/>
          </a:p>
        </p:txBody>
      </p:sp>
      <p:pic>
        <p:nvPicPr>
          <p:cNvPr id="7170" name="Picture 2" descr="Éxo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71" y="2805446"/>
            <a:ext cx="1888378" cy="1256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ank, el exoesqueleto portátil que ayuda a volver a caminar | Compañías |  Cinco Día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86" b="95066" l="28889" r="75833">
                        <a14:foregroundMark x1="55000" y1="26974" x2="55556" y2="26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88" t="5631" r="24145" b="5439"/>
          <a:stretch/>
        </p:blipFill>
        <p:spPr bwMode="auto">
          <a:xfrm>
            <a:off x="10199595" y="2508442"/>
            <a:ext cx="1351429" cy="43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8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3074" name="Picture 2" descr="https://es.bloggif.com/tmp/dd22e90927de77c193ef7427a4204e69/text.gif?161853451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99" y="422554"/>
            <a:ext cx="2971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266430" y="1702359"/>
            <a:ext cx="80492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 smtClean="0"/>
              <a:t>La letra 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HA </a:t>
            </a:r>
            <a:r>
              <a:rPr lang="es-CO" sz="2800" b="1" dirty="0" smtClean="0"/>
              <a:t>va con 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 </a:t>
            </a:r>
            <a:r>
              <a:rPr lang="es-CO" sz="2800" b="1" dirty="0" smtClean="0"/>
              <a:t>cundo se utilizan como la tercera persona del singular del presente de indicativo del verbo haber.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306568" y="2988459"/>
            <a:ext cx="8374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/>
              <a:t>Cuando se usa como un verbo auxiliar de otro verbo para hablar en </a:t>
            </a:r>
            <a:r>
              <a:rPr lang="es-CO" sz="2800" b="1" dirty="0" smtClean="0"/>
              <a:t>pasado.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 </a:t>
            </a:r>
            <a:endParaRPr lang="es-CO" sz="28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503692" y="4753951"/>
            <a:ext cx="26334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 smtClean="0"/>
              <a:t>El 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ha </a:t>
            </a:r>
            <a:r>
              <a:rPr lang="es-CO" sz="3600" b="1" dirty="0" smtClean="0"/>
              <a:t>comido</a:t>
            </a:r>
            <a:endParaRPr lang="es-CO" sz="3600" dirty="0"/>
          </a:p>
        </p:txBody>
      </p:sp>
      <p:pic>
        <p:nvPicPr>
          <p:cNvPr id="1026" name="Picture 2" descr="Fotos de Niño comiendo caricatura, Imágenes de Niño comiendo caricatura ⬇  Descargar | Depositphot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688" y1="24167" x2="67206" y2="29833"/>
                        <a14:foregroundMark x1="21862" y1="64000" x2="22672" y2="64000"/>
                        <a14:foregroundMark x1="17206" y1="69333" x2="18219" y2="68500"/>
                        <a14:foregroundMark x1="57287" y1="30167" x2="60729" y2="30833"/>
                        <a14:foregroundMark x1="63563" y1="82333" x2="64980" y2="82333"/>
                        <a14:foregroundMark x1="67206" y1="89000" x2="65789" y2="89000"/>
                        <a14:foregroundMark x1="57085" y1="88000" x2="58502" y2="88167"/>
                        <a14:foregroundMark x1="55466" y1="81167" x2="57085" y2="82167"/>
                        <a14:foregroundMark x1="26721" y1="84667" x2="31174" y2="83500"/>
                        <a14:foregroundMark x1="25506" y1="75500" x2="34413" y2="85000"/>
                        <a14:foregroundMark x1="26316" y1="79333" x2="28947" y2="81167"/>
                        <a14:foregroundMark x1="32186" y1="85833" x2="49798" y2="84500"/>
                        <a14:foregroundMark x1="43320" y1="86333" x2="49190" y2="85167"/>
                        <a14:foregroundMark x1="38664" y1="86333" x2="43320" y2="85833"/>
                        <a14:foregroundMark x1="58704" y1="84500" x2="58704" y2="8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5" r="5568" b="9882"/>
          <a:stretch/>
        </p:blipFill>
        <p:spPr bwMode="auto">
          <a:xfrm>
            <a:off x="8969322" y="3525689"/>
            <a:ext cx="2277734" cy="282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3074" name="Picture 2" descr="https://es.bloggif.com/tmp/dd22e90927de77c193ef7427a4204e69/text.gif?161853451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99" y="422554"/>
            <a:ext cx="2971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266430" y="1702359"/>
            <a:ext cx="8049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 smtClean="0"/>
              <a:t>Lleva 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</a:t>
            </a:r>
            <a:r>
              <a:rPr lang="es-CO" sz="2800" b="1" dirty="0" smtClean="0"/>
              <a:t> las palabras con diptongos  /ua/,/ue/,/ui/  tanto en inicio , medio o  final 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66430" y="2942293"/>
            <a:ext cx="984565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O" sz="2800" b="1" dirty="0" smtClean="0"/>
              <a:t>inicio</a:t>
            </a:r>
            <a:endParaRPr lang="es-CO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6480986" y="3031812"/>
            <a:ext cx="113043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O" sz="2800" b="1" dirty="0" smtClean="0"/>
              <a:t>medio</a:t>
            </a:r>
            <a:endParaRPr lang="es-CO" sz="2800" b="1" dirty="0"/>
          </a:p>
        </p:txBody>
      </p:sp>
      <p:sp>
        <p:nvSpPr>
          <p:cNvPr id="8" name="Rectángulo 7"/>
          <p:cNvSpPr/>
          <p:nvPr/>
        </p:nvSpPr>
        <p:spPr>
          <a:xfrm>
            <a:off x="9880916" y="3079020"/>
            <a:ext cx="100860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O" sz="2800" b="1" dirty="0" smtClean="0"/>
              <a:t>final  </a:t>
            </a:r>
            <a:endParaRPr lang="es-CO" sz="2800" b="1" dirty="0"/>
          </a:p>
        </p:txBody>
      </p:sp>
      <p:sp>
        <p:nvSpPr>
          <p:cNvPr id="12" name="Rectángulo 11"/>
          <p:cNvSpPr/>
          <p:nvPr/>
        </p:nvSpPr>
        <p:spPr>
          <a:xfrm>
            <a:off x="3266430" y="4757233"/>
            <a:ext cx="1107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h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ue</a:t>
            </a:r>
            <a:r>
              <a:rPr lang="es-CO" sz="2800" b="1" dirty="0" smtClean="0"/>
              <a:t>vo</a:t>
            </a:r>
            <a:endParaRPr lang="es-CO" sz="2800" b="1" dirty="0"/>
          </a:p>
        </p:txBody>
      </p:sp>
      <p:sp>
        <p:nvSpPr>
          <p:cNvPr id="13" name="Rectángulo 12"/>
          <p:cNvSpPr/>
          <p:nvPr/>
        </p:nvSpPr>
        <p:spPr>
          <a:xfrm>
            <a:off x="6125472" y="5056158"/>
            <a:ext cx="1841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cacah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ua</a:t>
            </a:r>
            <a:r>
              <a:rPr lang="es-CO" sz="2800" b="1" dirty="0" smtClean="0"/>
              <a:t>tes</a:t>
            </a:r>
            <a:endParaRPr lang="es-CO" sz="2800" b="1" dirty="0"/>
          </a:p>
        </p:txBody>
      </p:sp>
      <p:sp>
        <p:nvSpPr>
          <p:cNvPr id="14" name="Rectángulo 13"/>
          <p:cNvSpPr/>
          <p:nvPr/>
        </p:nvSpPr>
        <p:spPr>
          <a:xfrm>
            <a:off x="9880916" y="5230970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h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ui</a:t>
            </a:r>
            <a:r>
              <a:rPr lang="es-CO" sz="2800" b="1" dirty="0"/>
              <a:t>r</a:t>
            </a:r>
          </a:p>
        </p:txBody>
      </p:sp>
      <p:pic>
        <p:nvPicPr>
          <p:cNvPr id="8194" name="Picture 2" descr="Lindo huevo de gallina feliz. personaje animado. huevo de gallina, concepto  de pascua | Vector Premi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55" b="86901" l="18371" r="84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5900" r="16234" b="13963"/>
          <a:stretch/>
        </p:blipFill>
        <p:spPr bwMode="auto">
          <a:xfrm>
            <a:off x="3161783" y="3589147"/>
            <a:ext cx="1089212" cy="116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ectores gratuitos de Cacahuates De Mani, +50 Imágenes en formato AI, EP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" b="91967" l="2875" r="96805">
                        <a14:foregroundMark x1="26518" y1="83934" x2="34185" y2="72022"/>
                        <a14:foregroundMark x1="52236" y1="73407" x2="58786" y2="7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6" t="9552" r="5409" b="9497"/>
          <a:stretch/>
        </p:blipFill>
        <p:spPr bwMode="auto">
          <a:xfrm>
            <a:off x="5913982" y="3777536"/>
            <a:ext cx="2227768" cy="117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legial de dibujos animados huyendo de perro enojado | Vector Premi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21">
                        <a14:foregroundMark x1="48083" y1="73057" x2="41534" y2="77202"/>
                        <a14:foregroundMark x1="69169" y1="48964" x2="76837" y2="72798"/>
                        <a14:foregroundMark x1="61661" y1="66580" x2="71406" y2="61658"/>
                        <a14:foregroundMark x1="73003" y1="80052" x2="94888" y2="62176"/>
                        <a14:foregroundMark x1="88339" y1="96114" x2="89617" y2="94041"/>
                        <a14:foregroundMark x1="72204" y1="92487" x2="73802" y2="89119"/>
                        <a14:foregroundMark x1="81310" y1="83679" x2="90256" y2="81606"/>
                        <a14:foregroundMark x1="76837" y1="95078" x2="78275" y2="95078"/>
                        <a14:backgroundMark x1="75719" y1="93264" x2="75719" y2="92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995" y="3903313"/>
            <a:ext cx="2124449" cy="130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1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3074" name="Picture 2" descr="https://es.bloggif.com/tmp/dd22e90927de77c193ef7427a4204e69/text.gif?161853451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99" y="422554"/>
            <a:ext cx="2971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266430" y="1702359"/>
            <a:ext cx="8049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 smtClean="0"/>
              <a:t>Lleva 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</a:t>
            </a:r>
            <a:r>
              <a:rPr lang="es-CO" sz="2800" b="1" dirty="0" smtClean="0"/>
              <a:t> las palabras con diptongos  /ia/,/ie/ al inicio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091031" y="4421740"/>
            <a:ext cx="926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h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ie</a:t>
            </a:r>
            <a:r>
              <a:rPr lang="es-CO" sz="2800" b="1" dirty="0"/>
              <a:t>l</a:t>
            </a:r>
            <a:r>
              <a:rPr lang="es-CO" sz="2800" b="1" dirty="0" smtClean="0"/>
              <a:t>o</a:t>
            </a:r>
            <a:endParaRPr lang="es-CO" sz="2800" b="1" dirty="0"/>
          </a:p>
        </p:txBody>
      </p:sp>
      <p:sp>
        <p:nvSpPr>
          <p:cNvPr id="14" name="Rectángulo 13"/>
          <p:cNvSpPr/>
          <p:nvPr/>
        </p:nvSpPr>
        <p:spPr>
          <a:xfrm>
            <a:off x="8817024" y="4191861"/>
            <a:ext cx="95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h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ia</a:t>
            </a:r>
            <a:r>
              <a:rPr lang="es-CO" sz="2800" b="1" dirty="0" smtClean="0"/>
              <a:t>to</a:t>
            </a:r>
            <a:endParaRPr lang="es-CO" sz="2800" b="1" dirty="0"/>
          </a:p>
        </p:txBody>
      </p:sp>
      <p:pic>
        <p:nvPicPr>
          <p:cNvPr id="9218" name="Picture 2" descr="Un cubo de hielo de dibujos animados feliz y sonriente: vectores, gráfico  vectorial, imágenes vectoriales de stock | Depositphotos®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67" b="70667" l="16167" r="86667">
                        <a14:foregroundMark x1="21000" y1="40500" x2="24833" y2="43500"/>
                        <a14:foregroundMark x1="18667" y1="37667" x2="22167" y2="36667"/>
                        <a14:foregroundMark x1="24500" y1="30667" x2="23667" y2="32500"/>
                        <a14:foregroundMark x1="34167" y1="42167" x2="37333" y2="41833"/>
                        <a14:foregroundMark x1="41500" y1="48000" x2="39167" y2="54333"/>
                        <a14:foregroundMark x1="71000" y1="47500" x2="67167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21882" r="13546" b="29412"/>
          <a:stretch/>
        </p:blipFill>
        <p:spPr bwMode="auto">
          <a:xfrm>
            <a:off x="3402107" y="2648133"/>
            <a:ext cx="2566006" cy="17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OS DIPTONGO Y LOS HIATOS | Mind 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324" y="2648133"/>
            <a:ext cx="3005791" cy="149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5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3074" name="Picture 2" descr="https://es.bloggif.com/tmp/dd22e90927de77c193ef7427a4204e69/text.gif?161853451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99" y="422554"/>
            <a:ext cx="2971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266430" y="1702359"/>
            <a:ext cx="8049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 smtClean="0"/>
              <a:t>Lleva 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</a:t>
            </a:r>
            <a:r>
              <a:rPr lang="es-CO" sz="2800" b="1" dirty="0" smtClean="0"/>
              <a:t> las palabras con la secuencia 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herm- histo- hog- horr- hosp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357485" y="2817410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herm</a:t>
            </a:r>
            <a:r>
              <a:rPr lang="es-CO" sz="2800" b="1" dirty="0" smtClean="0"/>
              <a:t>osa</a:t>
            </a:r>
            <a:endParaRPr lang="es-CO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3357485" y="3621114"/>
            <a:ext cx="1312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histo</a:t>
            </a:r>
            <a:r>
              <a:rPr lang="es-CO" sz="2800" b="1" dirty="0" smtClean="0"/>
              <a:t>ria</a:t>
            </a:r>
            <a:endParaRPr lang="es-CO" sz="2800" b="1" dirty="0"/>
          </a:p>
        </p:txBody>
      </p:sp>
      <p:sp>
        <p:nvSpPr>
          <p:cNvPr id="8" name="Rectángulo 7"/>
          <p:cNvSpPr/>
          <p:nvPr/>
        </p:nvSpPr>
        <p:spPr>
          <a:xfrm>
            <a:off x="3285564" y="4314485"/>
            <a:ext cx="1039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hog</a:t>
            </a:r>
            <a:r>
              <a:rPr lang="es-CO" sz="2800" b="1" dirty="0" smtClean="0"/>
              <a:t>ar</a:t>
            </a:r>
            <a:endParaRPr lang="es-CO" sz="2800" b="1" dirty="0"/>
          </a:p>
        </p:txBody>
      </p:sp>
      <p:sp>
        <p:nvSpPr>
          <p:cNvPr id="9" name="Rectángulo 8"/>
          <p:cNvSpPr/>
          <p:nvPr/>
        </p:nvSpPr>
        <p:spPr>
          <a:xfrm>
            <a:off x="6731234" y="2891810"/>
            <a:ext cx="11421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horr</a:t>
            </a:r>
            <a:r>
              <a:rPr lang="es-CO" sz="2800" b="1" dirty="0" smtClean="0"/>
              <a:t>or</a:t>
            </a:r>
            <a:endParaRPr lang="es-CO" sz="2800" b="1" dirty="0"/>
          </a:p>
        </p:txBody>
      </p:sp>
      <p:sp>
        <p:nvSpPr>
          <p:cNvPr id="10" name="Rectángulo 9"/>
          <p:cNvSpPr/>
          <p:nvPr/>
        </p:nvSpPr>
        <p:spPr>
          <a:xfrm>
            <a:off x="6731234" y="3650374"/>
            <a:ext cx="1380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hosp</a:t>
            </a:r>
            <a:r>
              <a:rPr lang="es-CO" sz="2800" b="1" dirty="0" smtClean="0"/>
              <a:t>ital</a:t>
            </a:r>
            <a:endParaRPr lang="es-CO" sz="2800" b="1" dirty="0"/>
          </a:p>
        </p:txBody>
      </p:sp>
      <p:pic>
        <p:nvPicPr>
          <p:cNvPr id="10242" name="Picture 2" descr="Libro La Historia De Texto - Imagen gratis e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88" y="4638357"/>
            <a:ext cx="1800598" cy="15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ibujos animados de médicos y pacientes frente al hospital | Vector Prem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342" y="4784641"/>
            <a:ext cx="1640354" cy="126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43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3074" name="Picture 2" descr="https://es.bloggif.com/tmp/dd22e90927de77c193ef7427a4204e69/text.gif?161853451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99" y="422554"/>
            <a:ext cx="2971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266430" y="1702359"/>
            <a:ext cx="8049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 smtClean="0"/>
              <a:t>Lleva 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</a:t>
            </a:r>
            <a:r>
              <a:rPr lang="es-CO" sz="2800" b="1" dirty="0" smtClean="0"/>
              <a:t> las palabras que empiezan por secuencia  </a:t>
            </a:r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hum</a:t>
            </a:r>
            <a:r>
              <a:rPr lang="es-CO" sz="2800" b="1" dirty="0" smtClean="0"/>
              <a:t>- seguida de vocal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357485" y="2817410"/>
            <a:ext cx="1410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hum</a:t>
            </a:r>
            <a:r>
              <a:rPr lang="es-CO" sz="2800" b="1" dirty="0" smtClean="0"/>
              <a:t>ilde</a:t>
            </a:r>
            <a:endParaRPr lang="es-CO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3357485" y="3621114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hum</a:t>
            </a:r>
            <a:r>
              <a:rPr lang="es-CO" sz="2800" b="1" dirty="0" smtClean="0"/>
              <a:t>ano</a:t>
            </a:r>
            <a:endParaRPr lang="es-CO" sz="2800" b="1" dirty="0"/>
          </a:p>
        </p:txBody>
      </p:sp>
      <p:sp>
        <p:nvSpPr>
          <p:cNvPr id="8" name="Rectángulo 7"/>
          <p:cNvSpPr/>
          <p:nvPr/>
        </p:nvSpPr>
        <p:spPr>
          <a:xfrm>
            <a:off x="3285564" y="4314485"/>
            <a:ext cx="1963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>
                <a:ln>
                  <a:solidFill>
                    <a:srgbClr val="FF0000"/>
                  </a:solidFill>
                </a:ln>
              </a:rPr>
              <a:t>hum</a:t>
            </a:r>
            <a:r>
              <a:rPr lang="es-CO" sz="2800" b="1" dirty="0" smtClean="0">
                <a:ln>
                  <a:solidFill>
                    <a:schemeClr val="tx1"/>
                  </a:solidFill>
                </a:ln>
              </a:rPr>
              <a:t>orístico</a:t>
            </a:r>
            <a:endParaRPr lang="es-CO" sz="28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1266" name="Picture 2" descr="El Chico Sonriente Joven Ayuda A Otro Hombre A Levantarse Después De Una  Caída. Ilustración Vectorial En Estilo De Dibujos Animados. Aislado En  Blanco. Concepto De Amistad, Ayuda, Asistencia, Solidaridad, Apoyo.  Ilustracion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19765" r="12022" b="13726"/>
          <a:stretch/>
        </p:blipFill>
        <p:spPr bwMode="auto">
          <a:xfrm>
            <a:off x="7820399" y="3150707"/>
            <a:ext cx="3213847" cy="28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04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3" name="Picture 2" descr="https://es.bloggif.com/tmp/dd22e90927de77c193ef7427a4204e69/text.gif?161853451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99" y="382212"/>
            <a:ext cx="2971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830938" y="1621675"/>
            <a:ext cx="7030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51410B"/>
                </a:solidFill>
              </a:rPr>
              <a:t>Se escriben con </a:t>
            </a:r>
            <a:r>
              <a:rPr lang="es-ES" sz="2800" b="1" dirty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h</a:t>
            </a:r>
            <a:r>
              <a:rPr lang="es-ES" sz="2800" b="1" dirty="0">
                <a:solidFill>
                  <a:srgbClr val="51410B"/>
                </a:solidFill>
              </a:rPr>
              <a:t> los verbos de uso </a:t>
            </a:r>
            <a:r>
              <a:rPr lang="es-ES" sz="2800" b="1" dirty="0" smtClean="0">
                <a:solidFill>
                  <a:srgbClr val="51410B"/>
                </a:solidFill>
              </a:rPr>
              <a:t>frecuente.</a:t>
            </a:r>
            <a:endParaRPr lang="es-CO" sz="2800" b="1" dirty="0"/>
          </a:p>
        </p:txBody>
      </p:sp>
      <p:sp>
        <p:nvSpPr>
          <p:cNvPr id="4" name="Rectángulo 3"/>
          <p:cNvSpPr/>
          <p:nvPr/>
        </p:nvSpPr>
        <p:spPr>
          <a:xfrm>
            <a:off x="3603896" y="308359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2800" dirty="0">
                <a:solidFill>
                  <a:srgbClr val="51410B"/>
                </a:solidFill>
                <a:latin typeface="verdana" panose="020B0604030504040204" pitchFamily="34" charset="0"/>
              </a:rPr>
              <a:t>haber, hacer, hallar, hervir, herir, hinchar, huir, hablar, helar, hartar, helar.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61424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lustración de dibujos animados de acogedora cocina moderna con mesa y  electrodomésticos | Vector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49"/>
            <a:ext cx="12192001" cy="68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>
            <a:hlinkClick r:id="rId3" action="ppaction://hlinksldjump"/>
          </p:cNvPr>
          <p:cNvSpPr/>
          <p:nvPr/>
        </p:nvSpPr>
        <p:spPr>
          <a:xfrm>
            <a:off x="1648640" y="226160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3331955" y="2014618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H</a:t>
            </a:r>
          </a:p>
        </p:txBody>
      </p:sp>
      <p:sp>
        <p:nvSpPr>
          <p:cNvPr id="7" name="Rectángulo redondeado 6">
            <a:hlinkClick r:id="rId3" action="ppaction://hlinksldjump"/>
          </p:cNvPr>
          <p:cNvSpPr/>
          <p:nvPr/>
        </p:nvSpPr>
        <p:spPr>
          <a:xfrm>
            <a:off x="2476019" y="2014619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648640" y="2014620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U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648640" y="111815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477876" y="1131598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331712" y="110694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12" name="Rectángulo redondeado 11">
            <a:hlinkClick r:id="rId3" action="ppaction://hlinksldjump"/>
          </p:cNvPr>
          <p:cNvSpPr/>
          <p:nvPr/>
        </p:nvSpPr>
        <p:spPr>
          <a:xfrm>
            <a:off x="3331712" y="226160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13" name="Rectángulo redondeado 12">
            <a:hlinkClick r:id="rId3" action="ppaction://hlinksldjump"/>
          </p:cNvPr>
          <p:cNvSpPr/>
          <p:nvPr/>
        </p:nvSpPr>
        <p:spPr>
          <a:xfrm>
            <a:off x="2477876" y="226160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" name="Rectángulo redondeado 2"/>
          <p:cNvSpPr/>
          <p:nvPr/>
        </p:nvSpPr>
        <p:spPr>
          <a:xfrm>
            <a:off x="1057737" y="2864524"/>
            <a:ext cx="3251231" cy="7949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redondeado 25"/>
          <p:cNvSpPr/>
          <p:nvPr/>
        </p:nvSpPr>
        <p:spPr>
          <a:xfrm>
            <a:off x="757834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925012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843262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7578348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R</a:t>
            </a:r>
          </a:p>
        </p:txBody>
      </p:sp>
      <p:sp>
        <p:nvSpPr>
          <p:cNvPr id="30" name="Rectángulo redondeado 29"/>
          <p:cNvSpPr/>
          <p:nvPr/>
        </p:nvSpPr>
        <p:spPr>
          <a:xfrm>
            <a:off x="7578348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Y</a:t>
            </a:r>
          </a:p>
        </p:txBody>
      </p:sp>
      <p:sp>
        <p:nvSpPr>
          <p:cNvPr id="31" name="Rectángulo redondeado 30"/>
          <p:cNvSpPr/>
          <p:nvPr/>
        </p:nvSpPr>
        <p:spPr>
          <a:xfrm>
            <a:off x="8407584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924797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924797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J</a:t>
            </a:r>
            <a:endParaRPr lang="es-CO" sz="5000" dirty="0"/>
          </a:p>
        </p:txBody>
      </p:sp>
      <p:sp>
        <p:nvSpPr>
          <p:cNvPr id="34" name="Rectángulo redondeado 33"/>
          <p:cNvSpPr/>
          <p:nvPr/>
        </p:nvSpPr>
        <p:spPr>
          <a:xfrm>
            <a:off x="840758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6858000" y="2908799"/>
            <a:ext cx="5029200" cy="705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redondeado 35"/>
          <p:cNvSpPr/>
          <p:nvPr/>
        </p:nvSpPr>
        <p:spPr>
          <a:xfrm>
            <a:off x="1119034" y="2947016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1738364" y="2940293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2377811" y="2947015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3018925" y="2940293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1119034" y="2937527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H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1729143" y="2941925"/>
            <a:ext cx="547001" cy="624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U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2376050" y="2941925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E</a:t>
            </a:r>
            <a:endParaRPr lang="es-CO" sz="5000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3026034" y="2945200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52" name="Rectángulo redondeado 51"/>
          <p:cNvSpPr/>
          <p:nvPr/>
        </p:nvSpPr>
        <p:spPr>
          <a:xfrm>
            <a:off x="7104996" y="296396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3" name="Rectángulo redondeado 52"/>
          <p:cNvSpPr/>
          <p:nvPr/>
        </p:nvSpPr>
        <p:spPr>
          <a:xfrm>
            <a:off x="778620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8470313" y="296238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8" name="Rectángulo redondeado 57"/>
          <p:cNvSpPr/>
          <p:nvPr/>
        </p:nvSpPr>
        <p:spPr>
          <a:xfrm>
            <a:off x="915441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9830492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0" name="Rectángulo redondeado 59"/>
          <p:cNvSpPr/>
          <p:nvPr/>
        </p:nvSpPr>
        <p:spPr>
          <a:xfrm>
            <a:off x="10500658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1" name="Rectángulo redondeado 60"/>
          <p:cNvSpPr/>
          <p:nvPr/>
        </p:nvSpPr>
        <p:spPr>
          <a:xfrm>
            <a:off x="11184389" y="2970911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7094480" y="2951867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43" name="Rectángulo redondeado 42"/>
          <p:cNvSpPr/>
          <p:nvPr/>
        </p:nvSpPr>
        <p:spPr>
          <a:xfrm>
            <a:off x="7788844" y="295282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</a:p>
        </p:txBody>
      </p:sp>
      <p:sp>
        <p:nvSpPr>
          <p:cNvPr id="44" name="Rectángulo redondeado 43"/>
          <p:cNvSpPr/>
          <p:nvPr/>
        </p:nvSpPr>
        <p:spPr>
          <a:xfrm>
            <a:off x="8482666" y="2953097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45" name="Rectángulo redondeado 44"/>
          <p:cNvSpPr/>
          <p:nvPr/>
        </p:nvSpPr>
        <p:spPr>
          <a:xfrm>
            <a:off x="9167864" y="294026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55" name="Rectángulo redondeado 54"/>
          <p:cNvSpPr/>
          <p:nvPr/>
        </p:nvSpPr>
        <p:spPr>
          <a:xfrm>
            <a:off x="9837043" y="295372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R</a:t>
            </a:r>
          </a:p>
        </p:txBody>
      </p:sp>
      <p:sp>
        <p:nvSpPr>
          <p:cNvPr id="56" name="Rectángulo redondeado 55"/>
          <p:cNvSpPr/>
          <p:nvPr/>
        </p:nvSpPr>
        <p:spPr>
          <a:xfrm>
            <a:off x="10506567" y="295517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J</a:t>
            </a:r>
            <a:endParaRPr lang="es-CO" sz="5000" dirty="0"/>
          </a:p>
        </p:txBody>
      </p:sp>
      <p:sp>
        <p:nvSpPr>
          <p:cNvPr id="57" name="Rectángulo redondeado 56"/>
          <p:cNvSpPr/>
          <p:nvPr/>
        </p:nvSpPr>
        <p:spPr>
          <a:xfrm>
            <a:off x="11191927" y="295282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pic>
        <p:nvPicPr>
          <p:cNvPr id="64" name="Picture 6" descr="Lápiz, Lápiz De Color, Lápiz Azul imagen png - imagen transparente descarga  gratuita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44" y1="37857" x2="28111" y2="53333"/>
                        <a14:foregroundMark x1="20333" y1="67857" x2="22222" y2="25238"/>
                        <a14:foregroundMark x1="18556" y1="17619" x2="26444" y2="75476"/>
                        <a14:foregroundMark x1="5667" y1="15952" x2="7111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902" b="5564"/>
          <a:stretch/>
        </p:blipFill>
        <p:spPr bwMode="auto">
          <a:xfrm>
            <a:off x="10581343" y="6065565"/>
            <a:ext cx="1305298" cy="5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50 Fondos Aulas Virtuales Digitales -Orientacion Andujar | Decoración de  clase, Decoracion de aulas, Escritorios de maestro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3" name="Rectángulo redondeado 62"/>
          <p:cNvSpPr/>
          <p:nvPr/>
        </p:nvSpPr>
        <p:spPr>
          <a:xfrm>
            <a:off x="3674917" y="2940413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7" name="Rectángulo redondeado 66"/>
          <p:cNvSpPr/>
          <p:nvPr/>
        </p:nvSpPr>
        <p:spPr>
          <a:xfrm>
            <a:off x="3672566" y="2940265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pic>
        <p:nvPicPr>
          <p:cNvPr id="62" name="Picture 2" descr="Lindo huevo de gallina feliz. personaje animado. huevo de gallina, concepto  de pascua | Vector Premi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55" b="86901" l="18371" r="84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4" t="15900" r="16234" b="13963"/>
          <a:stretch/>
        </p:blipFill>
        <p:spPr bwMode="auto">
          <a:xfrm>
            <a:off x="1712216" y="3664366"/>
            <a:ext cx="1619496" cy="17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Frutas y verduras – VeggieShop.p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200" b="70800" l="16200" r="88200">
                        <a14:foregroundMark x1="20800" y1="65200" x2="30600" y2="59200"/>
                        <a14:backgroundMark x1="29800" y1="52600" x2="41600" y2="63200"/>
                        <a14:backgroundMark x1="41600" y1="63000" x2="51200" y2="66000"/>
                        <a14:backgroundMark x1="51600" y1="66000" x2="58600" y2="69800"/>
                        <a14:backgroundMark x1="57800" y1="65800" x2="47000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28801" r="12067" b="29129"/>
          <a:stretch/>
        </p:blipFill>
        <p:spPr bwMode="auto">
          <a:xfrm rot="553893" flipH="1">
            <a:off x="8182999" y="4197030"/>
            <a:ext cx="2068476" cy="128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3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45" grpId="0" animBg="1"/>
      <p:bldP spid="55" grpId="0" animBg="1"/>
      <p:bldP spid="56" grpId="0" animBg="1"/>
      <p:bldP spid="57" grpId="0" animBg="1"/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s.bloggif.com/tmp/0f17310747a5be4c57c8c85d2f323df8/text.gif?161834405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0"/>
            <a:ext cx="1323788" cy="16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989727" y="1649941"/>
            <a:ext cx="6104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 smtClean="0"/>
              <a:t>Siempre después de </a:t>
            </a:r>
            <a:r>
              <a:rPr lang="es-CO" sz="6000" b="1" dirty="0" smtClean="0">
                <a:ln>
                  <a:solidFill>
                    <a:srgbClr val="FF0000"/>
                  </a:solidFill>
                </a:ln>
              </a:rPr>
              <a:t>M</a:t>
            </a:r>
            <a:r>
              <a:rPr lang="es-CO" sz="6000" dirty="0" smtClean="0"/>
              <a:t> escribe </a:t>
            </a:r>
            <a:r>
              <a:rPr lang="es-CO" sz="6000" b="1" u="sng" dirty="0" smtClean="0">
                <a:ln>
                  <a:solidFill>
                    <a:srgbClr val="FF0000"/>
                  </a:solidFill>
                </a:ln>
              </a:rPr>
              <a:t>B</a:t>
            </a:r>
          </a:p>
        </p:txBody>
      </p:sp>
      <p:pic>
        <p:nvPicPr>
          <p:cNvPr id="8" name="Picture 4" descr="Dibujo de Tambor de juguete pintado por en Dibujos.net el día 13-10-20 a  las 01:58:32. Imprime, pinta o colorea tus propios dibujos!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9" b="9383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6469" r="19883" b="6887"/>
          <a:stretch/>
        </p:blipFill>
        <p:spPr bwMode="auto">
          <a:xfrm>
            <a:off x="6798634" y="3886125"/>
            <a:ext cx="853543" cy="9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428562" y="3875227"/>
            <a:ext cx="23700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b="1" dirty="0"/>
              <a:t>T</a:t>
            </a:r>
            <a:r>
              <a:rPr lang="es-CO" sz="5400" b="1" dirty="0" smtClean="0"/>
              <a:t>a</a:t>
            </a:r>
            <a:r>
              <a:rPr lang="es-CO" sz="5400" b="1" u="sng" dirty="0" smtClean="0">
                <a:ln>
                  <a:solidFill>
                    <a:srgbClr val="FF0000"/>
                  </a:solidFill>
                </a:ln>
              </a:rPr>
              <a:t>mb</a:t>
            </a:r>
            <a:r>
              <a:rPr lang="es-CO" sz="5400" b="1" dirty="0" smtClean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37989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ágenes de Paisajes Animados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3"/>
            <a:ext cx="12192001" cy="68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s.bloggif.com/tmp/e171e7af55ca0cc8ea81a1be1a1ae094/text.gif?16190573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8" y="756457"/>
            <a:ext cx="7760482" cy="7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>
            <a:hlinkClick r:id="rId4" action="ppaction://hlinksldjump"/>
          </p:cNvPr>
          <p:cNvSpPr/>
          <p:nvPr/>
        </p:nvSpPr>
        <p:spPr>
          <a:xfrm flipH="1">
            <a:off x="685798" y="5338482"/>
            <a:ext cx="2003613" cy="1132933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VOLVER</a:t>
            </a:r>
            <a:endParaRPr lang="es-CO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MIS CREACIONES 2018: Gif | Emoticonos animados, Gif lindos, Emoticonos  divertid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53" y="3681700"/>
            <a:ext cx="2693894" cy="26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4" descr="Ilustración de dibujos animados de acogedora cocina moderna con mesa y  electrodomésticos | Vector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49"/>
            <a:ext cx="12192001" cy="68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>
            <a:hlinkClick r:id="rId3" action="ppaction://hlinksldjump"/>
          </p:cNvPr>
          <p:cNvSpPr/>
          <p:nvPr/>
        </p:nvSpPr>
        <p:spPr>
          <a:xfrm>
            <a:off x="717202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240051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</a:p>
        </p:txBody>
      </p:sp>
      <p:sp>
        <p:nvSpPr>
          <p:cNvPr id="7" name="Rectángulo redondeado 6">
            <a:hlinkClick r:id="rId3" action="ppaction://hlinksldjump"/>
          </p:cNvPr>
          <p:cNvSpPr/>
          <p:nvPr/>
        </p:nvSpPr>
        <p:spPr>
          <a:xfrm>
            <a:off x="154458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717202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sp>
        <p:nvSpPr>
          <p:cNvPr id="9" name="Rectángulo redondeado 8">
            <a:hlinkClick r:id="rId3" action="ppaction://hlinksldjump"/>
          </p:cNvPr>
          <p:cNvSpPr/>
          <p:nvPr/>
        </p:nvSpPr>
        <p:spPr>
          <a:xfrm>
            <a:off x="717202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U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546438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H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400274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12" name="Rectángulo redondeado 11">
            <a:hlinkClick r:id="rId3" action="ppaction://hlinksldjump"/>
          </p:cNvPr>
          <p:cNvSpPr/>
          <p:nvPr/>
        </p:nvSpPr>
        <p:spPr>
          <a:xfrm>
            <a:off x="240027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54643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26299" y="2798808"/>
            <a:ext cx="3310897" cy="7949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redondeado 25"/>
          <p:cNvSpPr/>
          <p:nvPr/>
        </p:nvSpPr>
        <p:spPr>
          <a:xfrm>
            <a:off x="757834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925012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H</a:t>
            </a:r>
          </a:p>
        </p:txBody>
      </p:sp>
      <p:sp>
        <p:nvSpPr>
          <p:cNvPr id="28" name="Rectángulo redondeado 27"/>
          <p:cNvSpPr/>
          <p:nvPr/>
        </p:nvSpPr>
        <p:spPr>
          <a:xfrm>
            <a:off x="843262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7578348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sp>
        <p:nvSpPr>
          <p:cNvPr id="30" name="Rectángulo redondeado 29">
            <a:hlinkClick r:id="rId4" action="ppaction://hlinksldjump"/>
          </p:cNvPr>
          <p:cNvSpPr/>
          <p:nvPr/>
        </p:nvSpPr>
        <p:spPr>
          <a:xfrm>
            <a:off x="7578348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R</a:t>
            </a:r>
          </a:p>
        </p:txBody>
      </p:sp>
      <p:sp>
        <p:nvSpPr>
          <p:cNvPr id="31" name="Rectángulo redondeado 30"/>
          <p:cNvSpPr/>
          <p:nvPr/>
        </p:nvSpPr>
        <p:spPr>
          <a:xfrm>
            <a:off x="8407584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C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924797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924797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T</a:t>
            </a:r>
          </a:p>
        </p:txBody>
      </p:sp>
      <p:sp>
        <p:nvSpPr>
          <p:cNvPr id="34" name="Rectángulo redondeado 33"/>
          <p:cNvSpPr/>
          <p:nvPr/>
        </p:nvSpPr>
        <p:spPr>
          <a:xfrm>
            <a:off x="840758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4170573" y="2908799"/>
            <a:ext cx="7716627" cy="705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redondeado 35"/>
          <p:cNvSpPr/>
          <p:nvPr/>
        </p:nvSpPr>
        <p:spPr>
          <a:xfrm>
            <a:off x="187596" y="2881300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806926" y="2874577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1446373" y="2881299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2087487" y="2874577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187596" y="2871811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H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797705" y="2876209"/>
            <a:ext cx="547001" cy="624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1444612" y="2876209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E</a:t>
            </a:r>
            <a:endParaRPr lang="es-CO" sz="5000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2094596" y="2879484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</a:p>
        </p:txBody>
      </p:sp>
      <p:sp>
        <p:nvSpPr>
          <p:cNvPr id="51" name="Rectángulo redondeado 50"/>
          <p:cNvSpPr/>
          <p:nvPr/>
        </p:nvSpPr>
        <p:spPr>
          <a:xfrm>
            <a:off x="5703311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6419199" y="296396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3" name="Rectángulo redondeado 52"/>
          <p:cNvSpPr/>
          <p:nvPr/>
        </p:nvSpPr>
        <p:spPr>
          <a:xfrm>
            <a:off x="7100411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7784516" y="296238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8" name="Rectángulo redondeado 57"/>
          <p:cNvSpPr/>
          <p:nvPr/>
        </p:nvSpPr>
        <p:spPr>
          <a:xfrm>
            <a:off x="8468621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9144695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0" name="Rectángulo redondeado 59"/>
          <p:cNvSpPr/>
          <p:nvPr/>
        </p:nvSpPr>
        <p:spPr>
          <a:xfrm>
            <a:off x="9814861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1" name="Rectángulo redondeado 60"/>
          <p:cNvSpPr/>
          <p:nvPr/>
        </p:nvSpPr>
        <p:spPr>
          <a:xfrm>
            <a:off x="10498592" y="2970911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1" name="Rectángulo redondeado 40"/>
          <p:cNvSpPr/>
          <p:nvPr/>
        </p:nvSpPr>
        <p:spPr>
          <a:xfrm>
            <a:off x="5713140" y="2944703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V</a:t>
            </a:r>
            <a:endParaRPr lang="es-CO" sz="5000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6408683" y="2951867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43" name="Rectángulo redondeado 42"/>
          <p:cNvSpPr/>
          <p:nvPr/>
        </p:nvSpPr>
        <p:spPr>
          <a:xfrm>
            <a:off x="7103047" y="295282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R</a:t>
            </a:r>
          </a:p>
        </p:txBody>
      </p:sp>
      <p:sp>
        <p:nvSpPr>
          <p:cNvPr id="44" name="Rectángulo redondeado 43"/>
          <p:cNvSpPr/>
          <p:nvPr/>
        </p:nvSpPr>
        <p:spPr>
          <a:xfrm>
            <a:off x="7796869" y="2953097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</a:p>
        </p:txBody>
      </p:sp>
      <p:sp>
        <p:nvSpPr>
          <p:cNvPr id="45" name="Rectángulo redondeado 44"/>
          <p:cNvSpPr/>
          <p:nvPr/>
        </p:nvSpPr>
        <p:spPr>
          <a:xfrm>
            <a:off x="8482067" y="294026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C</a:t>
            </a:r>
            <a:endParaRPr lang="es-CO" sz="5000" dirty="0"/>
          </a:p>
        </p:txBody>
      </p:sp>
      <p:sp>
        <p:nvSpPr>
          <p:cNvPr id="55" name="Rectángulo redondeado 54"/>
          <p:cNvSpPr/>
          <p:nvPr/>
        </p:nvSpPr>
        <p:spPr>
          <a:xfrm>
            <a:off x="9151246" y="295372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56" name="Rectángulo redondeado 55"/>
          <p:cNvSpPr/>
          <p:nvPr/>
        </p:nvSpPr>
        <p:spPr>
          <a:xfrm>
            <a:off x="9820770" y="295517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Q</a:t>
            </a:r>
            <a:endParaRPr lang="es-CO" sz="5000" dirty="0"/>
          </a:p>
        </p:txBody>
      </p:sp>
      <p:sp>
        <p:nvSpPr>
          <p:cNvPr id="57" name="Rectángulo redondeado 56"/>
          <p:cNvSpPr/>
          <p:nvPr/>
        </p:nvSpPr>
        <p:spPr>
          <a:xfrm>
            <a:off x="10506130" y="295282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U</a:t>
            </a:r>
          </a:p>
        </p:txBody>
      </p:sp>
      <p:pic>
        <p:nvPicPr>
          <p:cNvPr id="64" name="Picture 6" descr="Lápiz, Lápiz De Color, Lápiz Azul imagen png - imagen transparente descarga  gratuita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44" y1="37857" x2="28111" y2="53333"/>
                        <a14:foregroundMark x1="20333" y1="67857" x2="22222" y2="25238"/>
                        <a14:foregroundMark x1="18556" y1="17619" x2="26444" y2="75476"/>
                        <a14:foregroundMark x1="5667" y1="15952" x2="7111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902" b="5564"/>
          <a:stretch/>
        </p:blipFill>
        <p:spPr bwMode="auto">
          <a:xfrm>
            <a:off x="10581343" y="6065565"/>
            <a:ext cx="1305298" cy="5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50 Fondos Aulas Virtuales Digitales -Orientacion Andujar | Decoración de  clase, Decoracion de aulas, Escritorios de maestro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3" name="Rectángulo redondeado 62"/>
          <p:cNvSpPr/>
          <p:nvPr/>
        </p:nvSpPr>
        <p:spPr>
          <a:xfrm>
            <a:off x="2743479" y="2874697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7" name="Rectángulo redondeado 66"/>
          <p:cNvSpPr/>
          <p:nvPr/>
        </p:nvSpPr>
        <p:spPr>
          <a:xfrm>
            <a:off x="2741128" y="2874549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O</a:t>
            </a:r>
          </a:p>
        </p:txBody>
      </p:sp>
      <p:sp>
        <p:nvSpPr>
          <p:cNvPr id="68" name="Rectángulo redondeado 67"/>
          <p:cNvSpPr/>
          <p:nvPr/>
        </p:nvSpPr>
        <p:spPr>
          <a:xfrm>
            <a:off x="11202892" y="2970911"/>
            <a:ext cx="547184" cy="581376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9" name="Rectángulo redondeado 68"/>
          <p:cNvSpPr/>
          <p:nvPr/>
        </p:nvSpPr>
        <p:spPr>
          <a:xfrm>
            <a:off x="11202892" y="2984196"/>
            <a:ext cx="547184" cy="5808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70" name="Rectángulo redondeado 69"/>
          <p:cNvSpPr/>
          <p:nvPr/>
        </p:nvSpPr>
        <p:spPr>
          <a:xfrm>
            <a:off x="4288618" y="2976410"/>
            <a:ext cx="607004" cy="5758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72" name="Rectángulo redondeado 71"/>
          <p:cNvSpPr/>
          <p:nvPr/>
        </p:nvSpPr>
        <p:spPr>
          <a:xfrm>
            <a:off x="4994503" y="2962924"/>
            <a:ext cx="614777" cy="6027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73" name="Rectángulo redondeado 72"/>
          <p:cNvSpPr/>
          <p:nvPr/>
        </p:nvSpPr>
        <p:spPr>
          <a:xfrm>
            <a:off x="4292675" y="2957301"/>
            <a:ext cx="597968" cy="5949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71" name="Rectángulo redondeado 70"/>
          <p:cNvSpPr/>
          <p:nvPr/>
        </p:nvSpPr>
        <p:spPr>
          <a:xfrm>
            <a:off x="4998738" y="2957301"/>
            <a:ext cx="603911" cy="5949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</a:p>
        </p:txBody>
      </p:sp>
      <p:pic>
        <p:nvPicPr>
          <p:cNvPr id="74" name="Picture 4" descr="Albaricoque Blanco - Frutas Bretó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786" l="3750" r="97000">
                        <a14:foregroundMark x1="73667" y1="49467" x2="78917" y2="52861"/>
                        <a14:foregroundMark x1="25333" y1="25024" x2="27417" y2="16198"/>
                        <a14:foregroundMark x1="29750" y1="24442" x2="33417" y2="207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2" r="2986" b="8919"/>
          <a:stretch/>
        </p:blipFill>
        <p:spPr bwMode="auto">
          <a:xfrm>
            <a:off x="8115142" y="3667740"/>
            <a:ext cx="2097741" cy="175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Un cubo de hielo de dibujos animados feliz y sonriente: vectores, gráfico  vectorial, imágenes vectoriales de stock | Depositphotos®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667" b="70667" l="16167" r="86667">
                        <a14:foregroundMark x1="21000" y1="40500" x2="24833" y2="43500"/>
                        <a14:foregroundMark x1="18667" y1="37667" x2="22167" y2="36667"/>
                        <a14:foregroundMark x1="24500" y1="30667" x2="23667" y2="32500"/>
                        <a14:foregroundMark x1="34167" y1="42167" x2="37333" y2="41833"/>
                        <a14:foregroundMark x1="41500" y1="48000" x2="39167" y2="54333"/>
                        <a14:foregroundMark x1="71000" y1="47500" x2="67167" y2="53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6" t="21882" r="13546" b="29412"/>
          <a:stretch/>
        </p:blipFill>
        <p:spPr bwMode="auto">
          <a:xfrm>
            <a:off x="1117271" y="3709268"/>
            <a:ext cx="2566006" cy="17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ángulo redondeado 64"/>
          <p:cNvSpPr/>
          <p:nvPr/>
        </p:nvSpPr>
        <p:spPr>
          <a:xfrm>
            <a:off x="6672231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66" name="Rectángulo redondeado 65"/>
          <p:cNvSpPr/>
          <p:nvPr/>
        </p:nvSpPr>
        <p:spPr>
          <a:xfrm>
            <a:off x="6670077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U</a:t>
            </a:r>
          </a:p>
        </p:txBody>
      </p:sp>
      <p:sp>
        <p:nvSpPr>
          <p:cNvPr id="76" name="Rectángulo redondeado 75"/>
          <p:cNvSpPr/>
          <p:nvPr/>
        </p:nvSpPr>
        <p:spPr>
          <a:xfrm>
            <a:off x="6670077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5222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6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ágenes de Paisajes Animados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3"/>
            <a:ext cx="12192001" cy="68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s.bloggif.com/tmp/e171e7af55ca0cc8ea81a1be1a1ae094/text.gif?16190573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8" y="756457"/>
            <a:ext cx="7760482" cy="7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>
            <a:hlinkClick r:id="rId4" action="ppaction://hlinksldjump"/>
          </p:cNvPr>
          <p:cNvSpPr/>
          <p:nvPr/>
        </p:nvSpPr>
        <p:spPr>
          <a:xfrm flipH="1">
            <a:off x="685798" y="5338482"/>
            <a:ext cx="2003613" cy="1132933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VOLVER</a:t>
            </a:r>
            <a:endParaRPr lang="es-CO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MIS CREACIONES 2018: Gif | Emoticonos animados, Gif lindos, Emoticonos  divertid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53" y="3681700"/>
            <a:ext cx="2693894" cy="26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7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4" name="Picture 4" descr="https://es.bloggif.com/tmp/0f17310747a5be4c57c8c85d2f323df8/text.gif?161834384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12" y="1411940"/>
            <a:ext cx="4141693" cy="183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Gifs animados de Letra G con una Hormig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03" y="3719664"/>
            <a:ext cx="1208926" cy="181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4" descr="Gifs animados de Letra J de Osito Romántic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95" y="4365122"/>
            <a:ext cx="1557618" cy="155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2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9218" name="Picture 2" descr="https://es.bloggif.com/tmp/e171e7af55ca0cc8ea81a1be1a1ae094/text.gif?16190176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71" y="129147"/>
            <a:ext cx="101895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908571" y="1210235"/>
            <a:ext cx="8127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51410B"/>
                </a:solidFill>
              </a:rPr>
              <a:t>Se escriben con 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g</a:t>
            </a:r>
            <a:r>
              <a:rPr lang="es-ES" sz="2800" b="1" dirty="0" smtClean="0">
                <a:solidFill>
                  <a:srgbClr val="51410B"/>
                </a:solidFill>
              </a:rPr>
              <a:t> todas las palabras que empiezan por 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GEO</a:t>
            </a:r>
            <a:endParaRPr lang="es-CO" sz="28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06701" y="3126175"/>
            <a:ext cx="185897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Geografía </a:t>
            </a:r>
          </a:p>
          <a:p>
            <a:r>
              <a:rPr lang="es-CO" sz="2800" b="1" dirty="0"/>
              <a:t>G</a:t>
            </a:r>
            <a:r>
              <a:rPr lang="es-CO" sz="2800" b="1" dirty="0" smtClean="0"/>
              <a:t>eólogo </a:t>
            </a:r>
          </a:p>
          <a:p>
            <a:r>
              <a:rPr lang="es-CO" sz="2800" b="1" dirty="0" smtClean="0"/>
              <a:t>Geometría </a:t>
            </a:r>
            <a:endParaRPr lang="es-CO" sz="2800" b="1" dirty="0"/>
          </a:p>
        </p:txBody>
      </p:sp>
      <p:pic>
        <p:nvPicPr>
          <p:cNvPr id="2050" name="Picture 2" descr="Gifs animados de Profesora de geografí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48" y="2305853"/>
            <a:ext cx="295275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9218" name="Picture 2" descr="https://es.bloggif.com/tmp/e171e7af55ca0cc8ea81a1be1a1ae094/text.gif?16190176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71" y="129147"/>
            <a:ext cx="101895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032422" y="1416002"/>
            <a:ext cx="7904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rgbClr val="51410B"/>
                </a:solidFill>
              </a:rPr>
              <a:t>Se escriben con 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g</a:t>
            </a:r>
            <a:r>
              <a:rPr lang="es-ES" sz="2800" b="1" dirty="0" smtClean="0">
                <a:solidFill>
                  <a:srgbClr val="51410B"/>
                </a:solidFill>
              </a:rPr>
              <a:t> todas las palabras que tienen </a:t>
            </a:r>
            <a:r>
              <a:rPr lang="es-ES" sz="2800" b="1" dirty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G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EN</a:t>
            </a:r>
            <a:endParaRPr lang="es-CO" sz="28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388907" y="2816126"/>
            <a:ext cx="143674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General </a:t>
            </a:r>
          </a:p>
          <a:p>
            <a:r>
              <a:rPr lang="es-CO" sz="2800" b="1" dirty="0"/>
              <a:t>M</a:t>
            </a:r>
            <a:r>
              <a:rPr lang="es-CO" sz="2800" b="1" dirty="0" smtClean="0"/>
              <a:t>argen </a:t>
            </a:r>
          </a:p>
          <a:p>
            <a:r>
              <a:rPr lang="es-CO" sz="2800" b="1" dirty="0"/>
              <a:t>G</a:t>
            </a:r>
            <a:r>
              <a:rPr lang="es-CO" sz="2800" b="1" dirty="0" smtClean="0"/>
              <a:t>enial </a:t>
            </a:r>
          </a:p>
          <a:p>
            <a:r>
              <a:rPr lang="es-CO" sz="2800" b="1" dirty="0"/>
              <a:t>A</a:t>
            </a:r>
            <a:r>
              <a:rPr lang="es-CO" sz="2800" b="1" dirty="0" smtClean="0"/>
              <a:t>gente </a:t>
            </a:r>
            <a:endParaRPr lang="es-CO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9436275" y="2816126"/>
            <a:ext cx="179004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Excepto </a:t>
            </a:r>
          </a:p>
          <a:p>
            <a:r>
              <a:rPr lang="es-CO" sz="2800" b="1" dirty="0"/>
              <a:t>J</a:t>
            </a:r>
            <a:r>
              <a:rPr lang="es-CO" sz="2800" b="1" dirty="0" smtClean="0"/>
              <a:t>engibre </a:t>
            </a:r>
          </a:p>
          <a:p>
            <a:r>
              <a:rPr lang="es-CO" sz="2800" b="1" dirty="0"/>
              <a:t>B</a:t>
            </a:r>
            <a:r>
              <a:rPr lang="es-CO" sz="2800" b="1" dirty="0" smtClean="0"/>
              <a:t>erenjena </a:t>
            </a:r>
          </a:p>
          <a:p>
            <a:r>
              <a:rPr lang="es-CO" sz="2800" b="1" dirty="0" smtClean="0"/>
              <a:t>Ajena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40070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24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es.bloggif.com/tmp/e171e7af55ca0cc8ea81a1be1a1ae094/text.gif?16190176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71" y="129147"/>
            <a:ext cx="101895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496121" y="1085896"/>
            <a:ext cx="5179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rgbClr val="51410B"/>
                </a:solidFill>
              </a:rPr>
              <a:t>Verbos que terminan en 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GER- GIR</a:t>
            </a:r>
            <a:endParaRPr lang="es-CO" sz="28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08571" y="2420469"/>
            <a:ext cx="63660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 smtClean="0"/>
              <a:t>Fingir </a:t>
            </a:r>
            <a:endParaRPr lang="es-CO" sz="2800" b="1" dirty="0" smtClean="0"/>
          </a:p>
          <a:p>
            <a:r>
              <a:rPr lang="es-CO" sz="2800" b="1" dirty="0" smtClean="0"/>
              <a:t>rugir  </a:t>
            </a:r>
          </a:p>
          <a:p>
            <a:r>
              <a:rPr lang="es-CO" sz="2800" b="1" dirty="0" smtClean="0"/>
              <a:t>elegir </a:t>
            </a:r>
          </a:p>
          <a:p>
            <a:r>
              <a:rPr lang="es-CO" sz="2800" b="1" dirty="0" smtClean="0"/>
              <a:t>recoger </a:t>
            </a:r>
          </a:p>
          <a:p>
            <a:r>
              <a:rPr lang="es-CO" sz="2800" b="1" dirty="0" smtClean="0"/>
              <a:t>corregir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21389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24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es.bloggif.com/tmp/e171e7af55ca0cc8ea81a1be1a1ae094/text.gif?16190176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71" y="129147"/>
            <a:ext cx="101895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496121" y="1085896"/>
            <a:ext cx="6675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rgbClr val="51410B"/>
                </a:solidFill>
              </a:rPr>
              <a:t>Palabras que empiezan por </a:t>
            </a:r>
            <a:r>
              <a:rPr lang="es-ES" sz="2800" b="1" dirty="0" err="1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Legi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- </a:t>
            </a:r>
            <a:r>
              <a:rPr lang="es-ES" sz="2800" b="1" dirty="0" err="1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Legis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- </a:t>
            </a:r>
            <a:r>
              <a:rPr lang="es-ES" sz="2800" b="1" dirty="0" err="1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Gest</a:t>
            </a:r>
            <a:endParaRPr lang="es-CO" sz="28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08571" y="2420469"/>
            <a:ext cx="63660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 smtClean="0"/>
              <a:t>Legión  </a:t>
            </a:r>
            <a:endParaRPr lang="es-CO" sz="2800" b="1" dirty="0" smtClean="0"/>
          </a:p>
          <a:p>
            <a:r>
              <a:rPr lang="es-CO" sz="2800" b="1" dirty="0" smtClean="0"/>
              <a:t>legislar  </a:t>
            </a:r>
          </a:p>
          <a:p>
            <a:r>
              <a:rPr lang="es-CO" sz="2800" b="1" dirty="0" smtClean="0"/>
              <a:t>gestación</a:t>
            </a:r>
            <a:endParaRPr lang="es-CO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3904273" y="3971948"/>
            <a:ext cx="2061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Excepto lejía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35559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9218" name="Picture 2" descr="https://es.bloggif.com/tmp/e171e7af55ca0cc8ea81a1be1a1ae094/text.gif?16190176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71" y="129147"/>
            <a:ext cx="101895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974410" y="1210235"/>
            <a:ext cx="8020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51410B"/>
                </a:solidFill>
              </a:rPr>
              <a:t>Palabras que terminan en 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gio- gion- gional- gionario- gioso</a:t>
            </a:r>
            <a:endParaRPr lang="es-CO" sz="28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56488" y="2565865"/>
            <a:ext cx="63660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 smtClean="0"/>
              <a:t>Contagioso  </a:t>
            </a:r>
          </a:p>
          <a:p>
            <a:r>
              <a:rPr lang="es-CO" sz="2800" b="1" dirty="0"/>
              <a:t>C</a:t>
            </a:r>
            <a:r>
              <a:rPr lang="es-CO" sz="2800" b="1" dirty="0" smtClean="0"/>
              <a:t>olegio  </a:t>
            </a:r>
          </a:p>
          <a:p>
            <a:r>
              <a:rPr lang="es-CO" sz="2800" b="1" dirty="0"/>
              <a:t>L</a:t>
            </a:r>
            <a:r>
              <a:rPr lang="es-CO" sz="2800" b="1" dirty="0" smtClean="0"/>
              <a:t>egión </a:t>
            </a:r>
            <a:endParaRPr lang="es-CO" sz="2800" b="1" dirty="0"/>
          </a:p>
        </p:txBody>
      </p:sp>
      <p:pic>
        <p:nvPicPr>
          <p:cNvPr id="1026" name="Picture 2" descr="Edificio de la escuela de dibujos animados aislado con patio verde | Vector  Prem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75" y="2447365"/>
            <a:ext cx="3863018" cy="2696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484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12285849" cy="6867525"/>
          </a:xfrm>
          <a:prstGeom prst="rect">
            <a:avLst/>
          </a:prstGeom>
        </p:spPr>
      </p:pic>
      <p:pic>
        <p:nvPicPr>
          <p:cNvPr id="2050" name="Picture 2" descr="https://es.bloggif.com/tmp/e171e7af55ca0cc8ea81a1be1a1ae094/text.gif?16190176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700"/>
            <a:ext cx="730066" cy="129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459411" y="1411942"/>
            <a:ext cx="5273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rgbClr val="51410B"/>
                </a:solidFill>
              </a:rPr>
              <a:t>Palabras terminadas en  </a:t>
            </a:r>
            <a:r>
              <a:rPr lang="es-ES" sz="2800" b="1" dirty="0" err="1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jero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- jera</a:t>
            </a:r>
            <a:r>
              <a:rPr lang="es-ES" sz="2800" b="1" dirty="0" smtClean="0">
                <a:solidFill>
                  <a:srgbClr val="51410B"/>
                </a:solidFill>
              </a:rPr>
              <a:t> </a:t>
            </a:r>
            <a:endParaRPr lang="es-CO" sz="2800" b="1" dirty="0"/>
          </a:p>
        </p:txBody>
      </p:sp>
      <p:sp>
        <p:nvSpPr>
          <p:cNvPr id="5" name="Rectángulo 4"/>
          <p:cNvSpPr/>
          <p:nvPr/>
        </p:nvSpPr>
        <p:spPr>
          <a:xfrm>
            <a:off x="3459411" y="2807940"/>
            <a:ext cx="178170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 smtClean="0"/>
              <a:t>Relojero  </a:t>
            </a:r>
          </a:p>
          <a:p>
            <a:r>
              <a:rPr lang="es-CO" sz="2800" b="1" dirty="0"/>
              <a:t>B</a:t>
            </a:r>
            <a:r>
              <a:rPr lang="es-CO" sz="2800" b="1" dirty="0" smtClean="0"/>
              <a:t>rujería  </a:t>
            </a:r>
          </a:p>
          <a:p>
            <a:r>
              <a:rPr lang="es-CO" sz="2800" b="1" dirty="0"/>
              <a:t>M</a:t>
            </a:r>
            <a:r>
              <a:rPr lang="es-CO" sz="2800" b="1" dirty="0" smtClean="0"/>
              <a:t>ensajero</a:t>
            </a:r>
            <a:endParaRPr lang="es-CO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283" y1="97895" x2="94340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785" y="2708184"/>
            <a:ext cx="3821486" cy="27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906058" y="1649941"/>
            <a:ext cx="63798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 smtClean="0"/>
              <a:t>En todo los </a:t>
            </a:r>
            <a:r>
              <a:rPr lang="es-CO" sz="6000" dirty="0" smtClean="0"/>
              <a:t>verbos</a:t>
            </a:r>
            <a:r>
              <a:rPr lang="es-CO" sz="5400" dirty="0" smtClean="0"/>
              <a:t> que terminan en </a:t>
            </a:r>
            <a:r>
              <a:rPr lang="es-CO" sz="5400" b="1" dirty="0" smtClean="0">
                <a:ln>
                  <a:solidFill>
                    <a:srgbClr val="FF0000"/>
                  </a:solidFill>
                </a:ln>
              </a:rPr>
              <a:t>BAS</a:t>
            </a:r>
          </a:p>
        </p:txBody>
      </p:sp>
      <p:pic>
        <p:nvPicPr>
          <p:cNvPr id="5" name="Picture 6" descr="https://es.bloggif.com/tmp/0f17310747a5be4c57c8c85d2f323df8/text.gif?161834405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0"/>
            <a:ext cx="1323788" cy="16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508753" y="3796367"/>
            <a:ext cx="25872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b="1" dirty="0" smtClean="0"/>
              <a:t>Salta</a:t>
            </a:r>
            <a:r>
              <a:rPr lang="es-CO" sz="5400" b="1" u="sng" dirty="0" smtClean="0">
                <a:ln>
                  <a:solidFill>
                    <a:srgbClr val="FF0000"/>
                  </a:solidFill>
                </a:ln>
              </a:rPr>
              <a:t>bas</a:t>
            </a:r>
          </a:p>
        </p:txBody>
      </p:sp>
      <p:pic>
        <p:nvPicPr>
          <p:cNvPr id="18434" name="Picture 2" descr="▷ Ranas: Imágenes Animadas, Gifs y Animaciones ¡100% GRATIS!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47" y="3219200"/>
            <a:ext cx="15240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3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s.bloggif.com/tmp/e171e7af55ca0cc8ea81a1be1a1ae094/text.gif?16190176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700"/>
            <a:ext cx="730066" cy="129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621701" y="1210235"/>
            <a:ext cx="5032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rgbClr val="51410B"/>
                </a:solidFill>
              </a:rPr>
              <a:t>Palabras terminadas en  </a:t>
            </a:r>
            <a:r>
              <a:rPr lang="es-ES" sz="2800" b="1" dirty="0" smtClean="0">
                <a:ln>
                  <a:solidFill>
                    <a:srgbClr val="FF0000"/>
                  </a:solidFill>
                </a:ln>
                <a:solidFill>
                  <a:srgbClr val="51410B"/>
                </a:solidFill>
              </a:rPr>
              <a:t>eje- aje.</a:t>
            </a:r>
            <a:endParaRPr lang="es-CO" sz="2800" b="1" dirty="0"/>
          </a:p>
        </p:txBody>
      </p:sp>
      <p:sp>
        <p:nvSpPr>
          <p:cNvPr id="5" name="Rectángulo 4"/>
          <p:cNvSpPr/>
          <p:nvPr/>
        </p:nvSpPr>
        <p:spPr>
          <a:xfrm>
            <a:off x="2908571" y="2420469"/>
            <a:ext cx="67056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 smtClean="0"/>
              <a:t>Doblaje </a:t>
            </a:r>
            <a:endParaRPr lang="es-CO" sz="2800" b="1" dirty="0" smtClean="0"/>
          </a:p>
          <a:p>
            <a:r>
              <a:rPr lang="es-CO" sz="2800" b="1" dirty="0" smtClean="0"/>
              <a:t>viaje </a:t>
            </a:r>
          </a:p>
          <a:p>
            <a:r>
              <a:rPr lang="es-CO" sz="2800" b="1" dirty="0" smtClean="0"/>
              <a:t>patinaje </a:t>
            </a:r>
          </a:p>
          <a:p>
            <a:r>
              <a:rPr lang="es-CO" sz="2800" b="1" dirty="0" smtClean="0"/>
              <a:t>cajero</a:t>
            </a:r>
          </a:p>
          <a:p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9341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Fondos de pantalla de dibujos animados Fantasía Paisajes #20 - 1600x1200  Fondos de descarga - Fondos de pantalla de dibujos animados Fantasía  Paisajes - Animación Fondos de pantalla - V3 fondo de pantalla de la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8" y="-70854"/>
            <a:ext cx="12204867" cy="693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1648640" y="226160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6" name="Rectángulo redondeado 5">
            <a:hlinkClick r:id="rId3" action="ppaction://hlinksldjump"/>
          </p:cNvPr>
          <p:cNvSpPr/>
          <p:nvPr/>
        </p:nvSpPr>
        <p:spPr>
          <a:xfrm>
            <a:off x="3331955" y="2014618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H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2476019" y="2014619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J</a:t>
            </a:r>
            <a:endParaRPr lang="es-CO" sz="5000" dirty="0"/>
          </a:p>
        </p:txBody>
      </p:sp>
      <p:sp>
        <p:nvSpPr>
          <p:cNvPr id="8" name="Rectángulo redondeado 7">
            <a:hlinkClick r:id="rId3" action="ppaction://hlinksldjump"/>
          </p:cNvPr>
          <p:cNvSpPr/>
          <p:nvPr/>
        </p:nvSpPr>
        <p:spPr>
          <a:xfrm>
            <a:off x="1648640" y="2014620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U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648640" y="111815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  <a:endParaRPr lang="es-CO" sz="50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477876" y="1131598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331712" y="110694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12" name="Rectángulo redondeado 11">
            <a:hlinkClick r:id="rId3" action="ppaction://hlinksldjump"/>
          </p:cNvPr>
          <p:cNvSpPr/>
          <p:nvPr/>
        </p:nvSpPr>
        <p:spPr>
          <a:xfrm>
            <a:off x="3331712" y="226160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13" name="Rectángulo redondeado 12">
            <a:hlinkClick r:id="rId3" action="ppaction://hlinksldjump"/>
          </p:cNvPr>
          <p:cNvSpPr/>
          <p:nvPr/>
        </p:nvSpPr>
        <p:spPr>
          <a:xfrm>
            <a:off x="2477876" y="226160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 smtClean="0"/>
              <a:t>B</a:t>
            </a:r>
            <a:endParaRPr lang="es-CO" sz="5000" dirty="0"/>
          </a:p>
        </p:txBody>
      </p:sp>
      <p:sp>
        <p:nvSpPr>
          <p:cNvPr id="3" name="Rectángulo redondeado 2"/>
          <p:cNvSpPr/>
          <p:nvPr/>
        </p:nvSpPr>
        <p:spPr>
          <a:xfrm>
            <a:off x="1057737" y="2864524"/>
            <a:ext cx="3251231" cy="79493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redondeado 25"/>
          <p:cNvSpPr/>
          <p:nvPr/>
        </p:nvSpPr>
        <p:spPr>
          <a:xfrm>
            <a:off x="7578348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  <a:endParaRPr lang="es-CO" sz="5000" dirty="0"/>
          </a:p>
        </p:txBody>
      </p:sp>
      <p:sp>
        <p:nvSpPr>
          <p:cNvPr id="27" name="Rectángulo redondeado 26">
            <a:hlinkClick r:id="rId3" action="ppaction://hlinksldjump"/>
          </p:cNvPr>
          <p:cNvSpPr/>
          <p:nvPr/>
        </p:nvSpPr>
        <p:spPr>
          <a:xfrm>
            <a:off x="9250127" y="194890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</a:p>
        </p:txBody>
      </p:sp>
      <p:sp>
        <p:nvSpPr>
          <p:cNvPr id="28" name="Rectángulo redondeado 27">
            <a:hlinkClick r:id="rId3" action="ppaction://hlinksldjump"/>
          </p:cNvPr>
          <p:cNvSpPr/>
          <p:nvPr/>
        </p:nvSpPr>
        <p:spPr>
          <a:xfrm>
            <a:off x="8432621" y="1948903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</a:p>
        </p:txBody>
      </p:sp>
      <p:sp>
        <p:nvSpPr>
          <p:cNvPr id="29" name="Rectángulo redondeado 28"/>
          <p:cNvSpPr/>
          <p:nvPr/>
        </p:nvSpPr>
        <p:spPr>
          <a:xfrm>
            <a:off x="7578348" y="194890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  <a:endParaRPr lang="es-CO" sz="5000" dirty="0"/>
          </a:p>
        </p:txBody>
      </p:sp>
      <p:sp>
        <p:nvSpPr>
          <p:cNvPr id="30" name="Rectángulo redondeado 29"/>
          <p:cNvSpPr/>
          <p:nvPr/>
        </p:nvSpPr>
        <p:spPr>
          <a:xfrm>
            <a:off x="7578348" y="105243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  <a:endParaRPr lang="es-CO" sz="5000" dirty="0"/>
          </a:p>
        </p:txBody>
      </p:sp>
      <p:sp>
        <p:nvSpPr>
          <p:cNvPr id="31" name="Rectángulo redondeado 30"/>
          <p:cNvSpPr/>
          <p:nvPr/>
        </p:nvSpPr>
        <p:spPr>
          <a:xfrm>
            <a:off x="8407584" y="1065882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9247973" y="1041227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Ó</a:t>
            </a:r>
            <a:endParaRPr lang="es-CO" sz="5000" dirty="0"/>
          </a:p>
        </p:txBody>
      </p:sp>
      <p:sp>
        <p:nvSpPr>
          <p:cNvPr id="33" name="Rectángulo redondeado 32"/>
          <p:cNvSpPr/>
          <p:nvPr/>
        </p:nvSpPr>
        <p:spPr>
          <a:xfrm>
            <a:off x="9247973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G</a:t>
            </a:r>
            <a:endParaRPr lang="es-CO" sz="5000" dirty="0"/>
          </a:p>
        </p:txBody>
      </p:sp>
      <p:sp>
        <p:nvSpPr>
          <p:cNvPr id="34" name="Rectángulo redondeado 33">
            <a:hlinkClick r:id="rId3" action="ppaction://hlinksldjump"/>
          </p:cNvPr>
          <p:cNvSpPr/>
          <p:nvPr/>
        </p:nvSpPr>
        <p:spPr>
          <a:xfrm>
            <a:off x="8407584" y="160444"/>
            <a:ext cx="731392" cy="75303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S</a:t>
            </a:r>
          </a:p>
        </p:txBody>
      </p:sp>
      <p:sp>
        <p:nvSpPr>
          <p:cNvPr id="35" name="Rectángulo redondeado 34"/>
          <p:cNvSpPr/>
          <p:nvPr/>
        </p:nvSpPr>
        <p:spPr>
          <a:xfrm>
            <a:off x="6858000" y="2908799"/>
            <a:ext cx="4366591" cy="7053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redondeado 35"/>
          <p:cNvSpPr/>
          <p:nvPr/>
        </p:nvSpPr>
        <p:spPr>
          <a:xfrm>
            <a:off x="1119034" y="2947016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1738364" y="2940293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2377811" y="2947015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39" name="Rectángulo redondeado 38"/>
          <p:cNvSpPr/>
          <p:nvPr/>
        </p:nvSpPr>
        <p:spPr>
          <a:xfrm>
            <a:off x="3018925" y="2940293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21" name="Rectángulo redondeado 20"/>
          <p:cNvSpPr/>
          <p:nvPr/>
        </p:nvSpPr>
        <p:spPr>
          <a:xfrm>
            <a:off x="1119034" y="2937527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V</a:t>
            </a:r>
            <a:endParaRPr lang="es-CO" sz="5000" dirty="0"/>
          </a:p>
        </p:txBody>
      </p:sp>
      <p:sp>
        <p:nvSpPr>
          <p:cNvPr id="22" name="Rectángulo redondeado 21"/>
          <p:cNvSpPr/>
          <p:nvPr/>
        </p:nvSpPr>
        <p:spPr>
          <a:xfrm>
            <a:off x="1729143" y="2941925"/>
            <a:ext cx="547001" cy="624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  <a:endParaRPr lang="es-CO" sz="5000" dirty="0"/>
          </a:p>
        </p:txBody>
      </p:sp>
      <p:sp>
        <p:nvSpPr>
          <p:cNvPr id="23" name="Rectángulo redondeado 22"/>
          <p:cNvSpPr/>
          <p:nvPr/>
        </p:nvSpPr>
        <p:spPr>
          <a:xfrm>
            <a:off x="2376050" y="2941925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A</a:t>
            </a:r>
            <a:endParaRPr lang="es-CO" sz="5000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3026034" y="2945200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J</a:t>
            </a:r>
            <a:endParaRPr lang="es-CO" sz="5000" dirty="0"/>
          </a:p>
        </p:txBody>
      </p:sp>
      <p:sp>
        <p:nvSpPr>
          <p:cNvPr id="52" name="Rectángulo redondeado 51"/>
          <p:cNvSpPr/>
          <p:nvPr/>
        </p:nvSpPr>
        <p:spPr>
          <a:xfrm>
            <a:off x="7104996" y="296396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3" name="Rectángulo redondeado 52"/>
          <p:cNvSpPr/>
          <p:nvPr/>
        </p:nvSpPr>
        <p:spPr>
          <a:xfrm>
            <a:off x="778620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4" name="Rectángulo redondeado 53"/>
          <p:cNvSpPr/>
          <p:nvPr/>
        </p:nvSpPr>
        <p:spPr>
          <a:xfrm>
            <a:off x="8470313" y="2962389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8" name="Rectángulo redondeado 57"/>
          <p:cNvSpPr/>
          <p:nvPr/>
        </p:nvSpPr>
        <p:spPr>
          <a:xfrm>
            <a:off x="9154418" y="2949477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59" name="Rectángulo redondeado 58"/>
          <p:cNvSpPr/>
          <p:nvPr/>
        </p:nvSpPr>
        <p:spPr>
          <a:xfrm>
            <a:off x="9830492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0" name="Rectángulo redondeado 59"/>
          <p:cNvSpPr/>
          <p:nvPr/>
        </p:nvSpPr>
        <p:spPr>
          <a:xfrm>
            <a:off x="10500658" y="2962924"/>
            <a:ext cx="613427" cy="59409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42" name="Rectángulo redondeado 41"/>
          <p:cNvSpPr/>
          <p:nvPr/>
        </p:nvSpPr>
        <p:spPr>
          <a:xfrm>
            <a:off x="7094480" y="2951867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L</a:t>
            </a:r>
            <a:endParaRPr lang="es-CO" sz="5000" dirty="0"/>
          </a:p>
        </p:txBody>
      </p:sp>
      <p:sp>
        <p:nvSpPr>
          <p:cNvPr id="43" name="Rectángulo redondeado 42"/>
          <p:cNvSpPr/>
          <p:nvPr/>
        </p:nvSpPr>
        <p:spPr>
          <a:xfrm>
            <a:off x="7788844" y="295282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  <a:endParaRPr lang="es-CO" sz="5000" dirty="0"/>
          </a:p>
        </p:txBody>
      </p:sp>
      <p:sp>
        <p:nvSpPr>
          <p:cNvPr id="44" name="Rectángulo redondeado 43"/>
          <p:cNvSpPr/>
          <p:nvPr/>
        </p:nvSpPr>
        <p:spPr>
          <a:xfrm>
            <a:off x="8482666" y="2953097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G</a:t>
            </a:r>
            <a:endParaRPr lang="es-CO" sz="5000" dirty="0"/>
          </a:p>
        </p:txBody>
      </p:sp>
      <p:sp>
        <p:nvSpPr>
          <p:cNvPr id="45" name="Rectángulo redondeado 44"/>
          <p:cNvSpPr/>
          <p:nvPr/>
        </p:nvSpPr>
        <p:spPr>
          <a:xfrm>
            <a:off x="9167864" y="2940265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I</a:t>
            </a:r>
            <a:endParaRPr lang="es-CO" sz="5000" dirty="0"/>
          </a:p>
        </p:txBody>
      </p:sp>
      <p:sp>
        <p:nvSpPr>
          <p:cNvPr id="55" name="Rectángulo redondeado 54"/>
          <p:cNvSpPr/>
          <p:nvPr/>
        </p:nvSpPr>
        <p:spPr>
          <a:xfrm>
            <a:off x="9837043" y="295372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Ó</a:t>
            </a:r>
          </a:p>
        </p:txBody>
      </p:sp>
      <p:sp>
        <p:nvSpPr>
          <p:cNvPr id="56" name="Rectángulo redondeado 55"/>
          <p:cNvSpPr/>
          <p:nvPr/>
        </p:nvSpPr>
        <p:spPr>
          <a:xfrm>
            <a:off x="10506567" y="2955170"/>
            <a:ext cx="613427" cy="5940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N</a:t>
            </a:r>
            <a:endParaRPr lang="es-CO" sz="5000" dirty="0"/>
          </a:p>
        </p:txBody>
      </p:sp>
      <p:pic>
        <p:nvPicPr>
          <p:cNvPr id="64" name="Picture 6" descr="Lápiz, Lápiz De Color, Lápiz Azul imagen png - imagen transparente descarga  gratuita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44" y1="37857" x2="28111" y2="53333"/>
                        <a14:foregroundMark x1="20333" y1="67857" x2="22222" y2="25238"/>
                        <a14:foregroundMark x1="18556" y1="17619" x2="26444" y2="75476"/>
                        <a14:foregroundMark x1="5667" y1="15952" x2="7111" y2="2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2" t="5902" b="5564"/>
          <a:stretch/>
        </p:blipFill>
        <p:spPr bwMode="auto">
          <a:xfrm>
            <a:off x="10581343" y="6065565"/>
            <a:ext cx="1305298" cy="5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50 Fondos Aulas Virtuales Digitales -Orientacion Andujar | Decoración de  clase, Decoracion de aulas, Escritorios de maestro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3" name="Rectángulo redondeado 62"/>
          <p:cNvSpPr/>
          <p:nvPr/>
        </p:nvSpPr>
        <p:spPr>
          <a:xfrm>
            <a:off x="3674917" y="2940413"/>
            <a:ext cx="547184" cy="629955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sz="5000" dirty="0"/>
          </a:p>
        </p:txBody>
      </p:sp>
      <p:sp>
        <p:nvSpPr>
          <p:cNvPr id="67" name="Rectángulo redondeado 66"/>
          <p:cNvSpPr/>
          <p:nvPr/>
        </p:nvSpPr>
        <p:spPr>
          <a:xfrm>
            <a:off x="3672566" y="2940265"/>
            <a:ext cx="547184" cy="6299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000" dirty="0"/>
              <a:t>E</a:t>
            </a:r>
            <a:endParaRPr lang="es-CO" sz="5000" dirty="0"/>
          </a:p>
        </p:txBody>
      </p:sp>
      <p:pic>
        <p:nvPicPr>
          <p:cNvPr id="1032" name="Picture 8" descr="Viaje de dibujos animados viaje por carretera, viajes, coche, autobús  escolar, vehículo png | Klipart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11" r="100000">
                        <a14:foregroundMark x1="21573" y1="95932" x2="25843" y2="78136"/>
                        <a14:foregroundMark x1="73371" y1="96780" x2="70562" y2="79153"/>
                        <a14:foregroundMark x1="36966" y1="46610" x2="42921" y2="55593"/>
                        <a14:foregroundMark x1="46966" y1="61186" x2="46966" y2="50847"/>
                        <a14:foregroundMark x1="28764" y1="62542" x2="33371" y2="58305"/>
                        <a14:foregroundMark x1="42247" y1="17797" x2="50225" y2="19661"/>
                        <a14:backgroundMark x1="36966" y1="60678" x2="36966" y2="60678"/>
                        <a14:backgroundMark x1="43034" y1="60678" x2="43034" y2="60678"/>
                        <a14:backgroundMark x1="43146" y1="54915" x2="43146" y2="54915"/>
                        <a14:backgroundMark x1="56180" y1="8136" x2="76067" y2="7966"/>
                        <a14:backgroundMark x1="57079" y1="12542" x2="69775" y2="12542"/>
                        <a14:backgroundMark x1="57079" y1="16610" x2="77416" y2="16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0" y="4338981"/>
            <a:ext cx="3637858" cy="2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gionario de Roma antigua ejército romano soldado legionario, momia de  dibujos animados s, Reino libre, legion romana png | PNGEg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444" y1="34083" x2="66111" y2="34083"/>
                        <a14:foregroundMark x1="55667" y1="72833" x2="51778" y2="32500"/>
                        <a14:foregroundMark x1="34000" y1="46583" x2="41333" y2="42917"/>
                        <a14:foregroundMark x1="36333" y1="74167" x2="45222" y2="65417"/>
                        <a14:foregroundMark x1="16000" y1="6333" x2="24889" y2="6333"/>
                        <a14:foregroundMark x1="23556" y1="17500" x2="23556" y2="1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670" y="3782663"/>
            <a:ext cx="2285822" cy="304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7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42" grpId="0" animBg="1"/>
      <p:bldP spid="43" grpId="0" animBg="1"/>
      <p:bldP spid="44" grpId="0" animBg="1"/>
      <p:bldP spid="45" grpId="0" animBg="1"/>
      <p:bldP spid="55" grpId="0" animBg="1"/>
      <p:bldP spid="56" grpId="0" animBg="1"/>
      <p:bldP spid="6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ágenes de Paisajes Animados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73"/>
            <a:ext cx="12192001" cy="686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s.bloggif.com/tmp/e171e7af55ca0cc8ea81a1be1a1ae094/text.gif?16190573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8" y="756457"/>
            <a:ext cx="7760482" cy="79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>
            <a:hlinkClick r:id="rId4" action="ppaction://hlinksldjump"/>
          </p:cNvPr>
          <p:cNvSpPr/>
          <p:nvPr/>
        </p:nvSpPr>
        <p:spPr>
          <a:xfrm flipH="1">
            <a:off x="685798" y="5338482"/>
            <a:ext cx="2003613" cy="1132933"/>
          </a:xfrm>
          <a:prstGeom prst="rightArrow">
            <a:avLst/>
          </a:prstGeom>
          <a:solidFill>
            <a:srgbClr val="FFC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VOLVER</a:t>
            </a:r>
            <a:endParaRPr lang="es-CO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MIS CREACIONES 2018: Gif | Emoticonos animados, Gif lindos, Emoticonos  divertid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53" y="3681700"/>
            <a:ext cx="2693894" cy="26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19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es.bloggif.com/tmp/0f17310747a5be4c57c8c85d2f323df8/text.gif?161834405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0"/>
            <a:ext cx="1323788" cy="16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785033" y="1510856"/>
            <a:ext cx="6379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 smtClean="0"/>
              <a:t>Antes de la </a:t>
            </a:r>
            <a:r>
              <a:rPr lang="es-CO" sz="6000" dirty="0" smtClean="0">
                <a:ln>
                  <a:solidFill>
                    <a:srgbClr val="FF0000"/>
                  </a:solidFill>
                </a:ln>
              </a:rPr>
              <a:t>R</a:t>
            </a:r>
            <a:r>
              <a:rPr lang="es-CO" sz="6000" dirty="0" smtClean="0"/>
              <a:t> o la </a:t>
            </a:r>
            <a:r>
              <a:rPr lang="es-CO" sz="6000" dirty="0" smtClean="0">
                <a:ln>
                  <a:solidFill>
                    <a:srgbClr val="FF0000"/>
                  </a:solidFill>
                </a:ln>
              </a:rPr>
              <a:t>L</a:t>
            </a:r>
            <a:endParaRPr lang="es-CO" sz="6000" b="1" dirty="0" smtClean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38106" y="2801285"/>
            <a:ext cx="24817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b="1" dirty="0">
                <a:ln>
                  <a:solidFill>
                    <a:srgbClr val="FF0000"/>
                  </a:solidFill>
                </a:ln>
              </a:rPr>
              <a:t>B</a:t>
            </a:r>
            <a:r>
              <a:rPr lang="es-CO" sz="5400" b="1" dirty="0" smtClean="0">
                <a:ln>
                  <a:solidFill>
                    <a:srgbClr val="FF0000"/>
                  </a:solidFill>
                </a:ln>
              </a:rPr>
              <a:t>l</a:t>
            </a:r>
            <a:r>
              <a:rPr lang="es-CO" sz="5400" b="1" dirty="0" smtClean="0"/>
              <a:t>oques</a:t>
            </a:r>
            <a:endParaRPr lang="es-CO" sz="5400" b="1" u="sng" dirty="0" smtClean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76895" y="2801285"/>
            <a:ext cx="21854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b="1" dirty="0" smtClean="0"/>
              <a:t>A</a:t>
            </a:r>
            <a:r>
              <a:rPr lang="es-CO" sz="5400" b="1" dirty="0">
                <a:ln>
                  <a:solidFill>
                    <a:srgbClr val="FF0000"/>
                  </a:solidFill>
                </a:ln>
              </a:rPr>
              <a:t>b</a:t>
            </a:r>
            <a:r>
              <a:rPr lang="es-CO" sz="5400" b="1" dirty="0" smtClean="0">
                <a:ln>
                  <a:solidFill>
                    <a:srgbClr val="FF0000"/>
                  </a:solidFill>
                </a:ln>
              </a:rPr>
              <a:t>r</a:t>
            </a:r>
            <a:r>
              <a:rPr lang="es-CO" sz="5400" b="1" dirty="0" smtClean="0"/>
              <a:t>azo</a:t>
            </a:r>
            <a:endParaRPr lang="es-CO" sz="5400" b="1" u="sng" dirty="0" smtClean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7410" name="Picture 2" descr="Gifs animados de Bloques de Leg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847" y="3724615"/>
            <a:ext cx="2898287" cy="131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if abrazo | Blog de Infantil Roja – Verd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95" y="3462149"/>
            <a:ext cx="1841127" cy="18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8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s.bloggif.com/tmp/0f17310747a5be4c57c8c85d2f323df8/text.gif?161834407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9" y="121272"/>
            <a:ext cx="1021976" cy="126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2864224" y="1387948"/>
            <a:ext cx="6911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smtClean="0"/>
              <a:t>Cuando las palabras empiezan por </a:t>
            </a:r>
            <a:r>
              <a:rPr lang="es-CO" sz="4000" b="1" dirty="0" smtClean="0">
                <a:ln>
                  <a:solidFill>
                    <a:srgbClr val="FF0000"/>
                  </a:solidFill>
                </a:ln>
              </a:rPr>
              <a:t>AD.</a:t>
            </a:r>
            <a:endParaRPr lang="es-CO" sz="40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024659" y="3403760"/>
            <a:ext cx="25026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5400" b="1" dirty="0" smtClean="0">
                <a:ln>
                  <a:solidFill>
                    <a:srgbClr val="FF0000"/>
                  </a:solidFill>
                </a:ln>
              </a:rPr>
              <a:t>Ad</a:t>
            </a:r>
            <a:r>
              <a:rPr lang="es-CO" sz="5400" b="1" dirty="0" smtClean="0"/>
              <a:t>virtió</a:t>
            </a:r>
            <a:endParaRPr lang="es-CO" sz="5400" b="1" u="sng" dirty="0" smtClean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9458" name="Picture 2" descr="Advertir: imágenes, fotos de stock y vecto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4" b="92857" l="5000" r="93462">
                        <a14:foregroundMark x1="20385" y1="40714" x2="27308" y2="60357"/>
                        <a14:foregroundMark x1="26923" y1="66071" x2="31154" y2="74286"/>
                        <a14:foregroundMark x1="17308" y1="84286" x2="22692" y2="81786"/>
                        <a14:foregroundMark x1="29615" y1="81786" x2="33462" y2="83571"/>
                        <a14:foregroundMark x1="40385" y1="24286" x2="41923" y2="29643"/>
                        <a14:foregroundMark x1="76154" y1="82500" x2="79231" y2="82143"/>
                        <a14:foregroundMark x1="60769" y1="83214" x2="63462" y2="79643"/>
                        <a14:foregroundMark x1="76154" y1="79643" x2="76923" y2="79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5" t="3757" r="12665" b="11250"/>
          <a:stretch/>
        </p:blipFill>
        <p:spPr bwMode="auto">
          <a:xfrm>
            <a:off x="5674658" y="2474259"/>
            <a:ext cx="1667435" cy="204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5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849" y="-9525"/>
            <a:ext cx="12285849" cy="6867525"/>
          </a:xfrm>
          <a:prstGeom prst="rect">
            <a:avLst/>
          </a:prstGeom>
        </p:spPr>
      </p:pic>
      <p:pic>
        <p:nvPicPr>
          <p:cNvPr id="8" name="Picture 8" descr="https://es.bloggif.com/tmp/0f17310747a5be4c57c8c85d2f323df8/text.gif?161834407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9" y="121272"/>
            <a:ext cx="872191" cy="10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2601072" y="1000078"/>
            <a:ext cx="7664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/>
              <a:t>Cuando una palabra termina en: 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servar- versar</a:t>
            </a:r>
            <a:endParaRPr lang="es-CO" sz="36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368579" y="2432882"/>
            <a:ext cx="193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ln>
                  <a:solidFill>
                    <a:schemeClr val="tx1"/>
                  </a:solidFill>
                </a:ln>
              </a:rPr>
              <a:t>O</a:t>
            </a:r>
            <a:r>
              <a:rPr lang="es-CO" sz="3600" b="1" dirty="0" smtClean="0">
                <a:ln>
                  <a:solidFill>
                    <a:schemeClr val="tx1"/>
                  </a:solidFill>
                </a:ln>
              </a:rPr>
              <a:t>b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servar</a:t>
            </a:r>
            <a:endParaRPr lang="es-CO" sz="3600" b="1" u="sng" dirty="0" smtClean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3314" name="Picture 2" descr="Observando Ilustraciones Stock, Vectores, Y Clipart – (489 Ilustraciones  Stock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5" b="100000" l="750" r="100000">
                        <a14:foregroundMark x1="69750" y1="85746" x2="87125" y2="80290"/>
                        <a14:foregroundMark x1="77750" y1="71158" x2="75375" y2="71158"/>
                        <a14:foregroundMark x1="69079" y1="51172" x2="72588" y2="50586"/>
                        <a14:foregroundMark x1="6360" y1="81445" x2="14254" y2="80859"/>
                        <a14:foregroundMark x1="7895" y1="95313" x2="14912" y2="9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18" y="3079213"/>
            <a:ext cx="1892769" cy="2124634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os niños hablando y discuten libro en la biblioteca. | Vector Premi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t="20975" r="7664"/>
          <a:stretch/>
        </p:blipFill>
        <p:spPr bwMode="auto">
          <a:xfrm>
            <a:off x="7267692" y="2959461"/>
            <a:ext cx="2852028" cy="26159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56869" y="2636295"/>
            <a:ext cx="2098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ln>
                  <a:solidFill>
                    <a:schemeClr val="tx1"/>
                  </a:solidFill>
                </a:ln>
              </a:rPr>
              <a:t>C</a:t>
            </a:r>
            <a:r>
              <a:rPr lang="es-CO" sz="3600" b="1" dirty="0" smtClean="0">
                <a:ln>
                  <a:solidFill>
                    <a:schemeClr val="tx1"/>
                  </a:solidFill>
                </a:ln>
              </a:rPr>
              <a:t>on</a:t>
            </a:r>
            <a:r>
              <a:rPr lang="es-CO" sz="3600" b="1" dirty="0" smtClean="0">
                <a:ln>
                  <a:solidFill>
                    <a:srgbClr val="FF0000"/>
                  </a:solidFill>
                </a:ln>
              </a:rPr>
              <a:t>versar</a:t>
            </a:r>
            <a:endParaRPr lang="es-CO" sz="3600" b="1" u="sng" dirty="0" smtClean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9883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n by ela mae encarnacion atao on education | School decorations, Boarders  and frames, Art drawings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447"/>
            <a:ext cx="12192001" cy="68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es.bloggif.com/tmp/0f17310747a5be4c57c8c85d2f323df8/text.gif?161834407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9" y="121272"/>
            <a:ext cx="872191" cy="10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247775" y="1010615"/>
            <a:ext cx="5945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 smtClean="0"/>
              <a:t>El verbo </a:t>
            </a:r>
            <a:r>
              <a:rPr lang="es-CO" sz="6000" b="1" dirty="0" smtClean="0">
                <a:ln>
                  <a:solidFill>
                    <a:srgbClr val="FF0000"/>
                  </a:solidFill>
                </a:ln>
              </a:rPr>
              <a:t>ir</a:t>
            </a:r>
            <a:endParaRPr lang="es-CO" sz="60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538473" y="2846057"/>
            <a:ext cx="1751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 dirty="0">
                <a:ln>
                  <a:solidFill>
                    <a:srgbClr val="FF0000"/>
                  </a:solidFill>
                </a:ln>
              </a:rPr>
              <a:t>V</a:t>
            </a:r>
            <a:r>
              <a:rPr lang="es-CO" sz="4400" b="1" dirty="0" smtClean="0">
                <a:ln>
                  <a:solidFill>
                    <a:schemeClr val="tx1"/>
                  </a:solidFill>
                </a:ln>
              </a:rPr>
              <a:t>amos</a:t>
            </a:r>
            <a:endParaRPr lang="es-CO" sz="4400" b="1" u="sng" dirty="0" smtClean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2290" name="Picture 2" descr="Chico lindo ir a la escuela de dibujos animados | Vector Premiu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7" b="99521" l="9744" r="89776">
                        <a14:foregroundMark x1="48562" y1="23962" x2="73163" y2="31949"/>
                        <a14:foregroundMark x1="63419" y1="35144" x2="57188" y2="40256"/>
                        <a14:foregroundMark x1="18371" y1="72045" x2="31949" y2="69808"/>
                        <a14:foregroundMark x1="21246" y1="74281" x2="31470" y2="62141"/>
                        <a14:foregroundMark x1="29712" y1="63898" x2="20447" y2="70927"/>
                        <a14:foregroundMark x1="28754" y1="74281" x2="28914" y2="74281"/>
                        <a14:foregroundMark x1="60383" y1="94409" x2="75719" y2="92173"/>
                        <a14:foregroundMark x1="63898" y1="89137" x2="71565" y2="91853"/>
                        <a14:foregroundMark x1="74760" y1="90735" x2="62780" y2="96645"/>
                        <a14:foregroundMark x1="75719" y1="93930" x2="65335" y2="95687"/>
                        <a14:backgroundMark x1="37380" y1="66933" x2="37380" y2="66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36" y="2226361"/>
            <a:ext cx="2810806" cy="28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28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6495</TotalTime>
  <Words>689</Words>
  <Application>Microsoft Office PowerPoint</Application>
  <PresentationFormat>Panorámica</PresentationFormat>
  <Paragraphs>375</Paragraphs>
  <Slides>52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8" baseType="lpstr">
      <vt:lpstr>Malgun Gothic Semilight</vt:lpstr>
      <vt:lpstr>Arial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 Paola Avella Rodríguez</dc:creator>
  <cp:lastModifiedBy>Sandra Paola Avella Rodríguez</cp:lastModifiedBy>
  <cp:revision>125</cp:revision>
  <dcterms:created xsi:type="dcterms:W3CDTF">2021-04-12T23:36:40Z</dcterms:created>
  <dcterms:modified xsi:type="dcterms:W3CDTF">2021-06-02T02:14:03Z</dcterms:modified>
</cp:coreProperties>
</file>